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8" r:id="rId2"/>
    <p:sldId id="257" r:id="rId3"/>
    <p:sldId id="267" r:id="rId4"/>
    <p:sldId id="677" r:id="rId5"/>
    <p:sldId id="689" r:id="rId6"/>
    <p:sldId id="690" r:id="rId7"/>
    <p:sldId id="693" r:id="rId8"/>
    <p:sldId id="696" r:id="rId9"/>
    <p:sldId id="697" r:id="rId10"/>
    <p:sldId id="698" r:id="rId11"/>
    <p:sldId id="699" r:id="rId12"/>
    <p:sldId id="700" r:id="rId13"/>
    <p:sldId id="701" r:id="rId14"/>
    <p:sldId id="702" r:id="rId15"/>
    <p:sldId id="260" r:id="rId16"/>
  </p:sldIdLst>
  <p:sldSz cx="12192000" cy="6858000"/>
  <p:notesSz cx="6858000" cy="9144000"/>
  <p:embeddedFontLst>
    <p:embeddedFont>
      <p:font typeface="微软雅黑" panose="020B0503020204020204" pitchFamily="34" charset="-122"/>
      <p:regular r:id="rId18"/>
      <p:bold r:id="rId19"/>
    </p:embeddedFont>
    <p:embeddedFont>
      <p:font typeface="微软雅黑" panose="020B0503020204020204" pitchFamily="34" charset="-122"/>
      <p:regular r:id="rId18"/>
      <p:bold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A4A3A4"/>
          </p15:clr>
        </p15:guide>
        <p15:guide id="2" pos="1504" userDrawn="1">
          <p15:clr>
            <a:srgbClr val="A4A3A4"/>
          </p15:clr>
        </p15:guide>
        <p15:guide id="3" orient="horz" pos="3475" userDrawn="1">
          <p15:clr>
            <a:srgbClr val="A4A3A4"/>
          </p15:clr>
        </p15:guide>
        <p15:guide id="4" pos="3863" userDrawn="1">
          <p15:clr>
            <a:srgbClr val="A4A3A4"/>
          </p15:clr>
        </p15:guide>
        <p15:guide id="5" orient="horz" pos="2795" userDrawn="1">
          <p15:clr>
            <a:srgbClr val="A4A3A4"/>
          </p15:clr>
        </p15:guide>
        <p15:guide id="6" pos="2502" userDrawn="1">
          <p15:clr>
            <a:srgbClr val="A4A3A4"/>
          </p15:clr>
        </p15:guide>
        <p15:guide id="7" pos="5246" userDrawn="1">
          <p15:clr>
            <a:srgbClr val="A4A3A4"/>
          </p15:clr>
        </p15:guide>
        <p15:guide id="8" orient="horz" pos="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A6CA"/>
    <a:srgbClr val="2684D0"/>
    <a:srgbClr val="41A9CF"/>
    <a:srgbClr val="59BA21"/>
    <a:srgbClr val="2B8CD5"/>
    <a:srgbClr val="3B5A9B"/>
    <a:srgbClr val="69E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5" autoAdjust="0"/>
    <p:restoredTop sz="95742"/>
  </p:normalViewPr>
  <p:slideViewPr>
    <p:cSldViewPr snapToGrid="0" showGuides="1">
      <p:cViewPr varScale="1">
        <p:scale>
          <a:sx n="121" d="100"/>
          <a:sy n="121" d="100"/>
        </p:scale>
        <p:origin x="528" y="176"/>
      </p:cViewPr>
      <p:guideLst>
        <p:guide orient="horz" pos="640"/>
        <p:guide pos="1504"/>
        <p:guide orient="horz" pos="3475"/>
        <p:guide pos="3863"/>
        <p:guide orient="horz" pos="2795"/>
        <p:guide pos="2502"/>
        <p:guide pos="5246"/>
        <p:guide orient="horz" pos="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209F6B-5725-440E-94EE-410BCC873D5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5D5D3805-07A0-4392-84DE-8F4B0FA8C706}">
      <dgm:prSet custT="1"/>
      <dgm:spPr/>
      <dgm:t>
        <a:bodyPr/>
        <a:lstStyle/>
        <a:p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01    </a:t>
          </a:r>
          <a:r>
            <a:rPr lang="en-US" altLang="zh-CN" sz="2000" kern="1200" dirty="0">
              <a:solidFill>
                <a:schemeClr val="bg1"/>
              </a:solidFill>
            </a:rPr>
            <a:t>OO</a:t>
          </a:r>
          <a:r>
            <a:rPr lang="zh-CN" altLang="en-US" sz="2000" kern="1200" dirty="0">
              <a:solidFill>
                <a:schemeClr val="bg1"/>
              </a:solidFill>
            </a:rPr>
            <a:t>与</a:t>
          </a:r>
          <a:r>
            <a:rPr lang="en-US" altLang="zh-CN" sz="2000" kern="1200" dirty="0">
              <a:solidFill>
                <a:schemeClr val="bg1"/>
              </a:solidFill>
            </a:rPr>
            <a:t>OP</a:t>
          </a:r>
          <a:r>
            <a:rPr lang="zh-CN" altLang="en-US" sz="2000" kern="1200" dirty="0">
              <a:solidFill>
                <a:schemeClr val="bg1"/>
              </a:solidFill>
            </a:rPr>
            <a:t>对比</a:t>
          </a:r>
          <a:endParaRPr lang="zh-CN" sz="2000" b="0" i="0" kern="1200" dirty="0">
            <a:solidFill>
              <a:prstClr val="white"/>
            </a:solidFill>
            <a:latin typeface="Microsoft YaHei" panose="020B0503020204020204" pitchFamily="34" charset="-122"/>
            <a:ea typeface="Microsoft YaHei" panose="020B0503020204020204" pitchFamily="34" charset="-122"/>
            <a:cs typeface="+mn-cs"/>
          </a:endParaRPr>
        </a:p>
      </dgm:t>
    </dgm:pt>
    <dgm:pt modelId="{BFCCA4B8-C2BD-44D9-A62A-9AE0249B1204}" type="parTrans" cxnId="{B407418D-F6CD-40E5-A6E2-782017163BE0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23FB4A4A-FBC0-49F4-A320-A02D421D663F}" type="sibTrans" cxnId="{B407418D-F6CD-40E5-A6E2-782017163BE0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5975574B-E89C-4079-8CB7-216190B65906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PART</a:t>
          </a:r>
          <a:r>
            <a:rPr lang="en-US" sz="2400" dirty="0">
              <a:solidFill>
                <a:schemeClr val="bg1"/>
              </a:solidFill>
            </a:rPr>
            <a:t> 02    </a:t>
          </a:r>
          <a:r>
            <a:rPr lang="en-US" altLang="zh-CN" sz="2000" dirty="0">
              <a:solidFill>
                <a:schemeClr val="bg1"/>
              </a:solidFill>
            </a:rPr>
            <a:t>OOA</a:t>
          </a:r>
          <a:r>
            <a:rPr lang="zh-CN" altLang="en-US" sz="2000" dirty="0">
              <a:solidFill>
                <a:schemeClr val="bg1"/>
              </a:solidFill>
            </a:rPr>
            <a:t> </a:t>
          </a:r>
          <a:r>
            <a:rPr lang="en-US" altLang="zh-CN" sz="2000" dirty="0">
              <a:solidFill>
                <a:schemeClr val="bg1"/>
              </a:solidFill>
            </a:rPr>
            <a:t>OOD</a:t>
          </a:r>
          <a:r>
            <a:rPr lang="zh-CN" altLang="en-US" sz="2000" dirty="0">
              <a:solidFill>
                <a:schemeClr val="bg1"/>
              </a:solidFill>
            </a:rPr>
            <a:t> </a:t>
          </a:r>
          <a:r>
            <a:rPr lang="en-US" altLang="zh-CN" sz="2000" dirty="0">
              <a:solidFill>
                <a:schemeClr val="bg1"/>
              </a:solidFill>
            </a:rPr>
            <a:t>OOP</a:t>
          </a:r>
          <a:endParaRPr lang="zh-CN" sz="2600" b="0" i="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A4335A7F-8AB0-4EF5-8566-F1EA5CAD89D4}" type="parTrans" cxnId="{BE99AFE1-5719-415D-88BF-132A593249A5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D23E2389-7245-470E-8A09-1A62467618EB}" type="sibTrans" cxnId="{BE99AFE1-5719-415D-88BF-132A593249A5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11CA5A40-C5F3-4FD1-A5E6-172E09D14DAF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PART</a:t>
          </a:r>
          <a:r>
            <a:rPr lang="en-US" sz="2400" dirty="0">
              <a:solidFill>
                <a:schemeClr val="bg1"/>
              </a:solidFill>
            </a:rPr>
            <a:t> 03    </a:t>
          </a:r>
          <a:r>
            <a:rPr lang="en-US" altLang="zh-CN" sz="2000" b="0" i="0" dirty="0">
              <a:solidFill>
                <a:prstClr val="white"/>
              </a:solidFill>
              <a:ea typeface="Microsoft YaHei" panose="020B0503020204020204" pitchFamily="34" charset="-122"/>
            </a:rPr>
            <a:t>OO</a:t>
          </a:r>
          <a:r>
            <a:rPr lang="zh-CN" altLang="en-US" sz="2000" b="0" i="0" dirty="0">
              <a:solidFill>
                <a:prstClr val="white"/>
              </a:solidFill>
              <a:ea typeface="Microsoft YaHei" panose="020B0503020204020204" pitchFamily="34" charset="-122"/>
            </a:rPr>
            <a:t>语法</a:t>
          </a:r>
          <a:endParaRPr lang="zh-CN" sz="2600" b="0" i="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C5115160-B168-4951-AAB4-3E5C801645CD}" type="parTrans" cxnId="{5D0FA8B4-A371-4A32-A194-310A0FE5D582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8AFA72C0-F4AC-4650-8110-A30072022645}" type="sibTrans" cxnId="{5D0FA8B4-A371-4A32-A194-310A0FE5D582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3E859A4D-9914-4C06-9141-E45C6BD45E88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PART</a:t>
          </a:r>
          <a:r>
            <a:rPr lang="en-US" sz="2400" dirty="0">
              <a:solidFill>
                <a:schemeClr val="bg1"/>
              </a:solidFill>
            </a:rPr>
            <a:t> 04    </a:t>
          </a:r>
          <a:r>
            <a:rPr lang="en-US" altLang="zh-CN" sz="2000" b="0" i="0" dirty="0">
              <a:solidFill>
                <a:prstClr val="white"/>
              </a:solidFill>
              <a:ea typeface="Microsoft YaHei" panose="020B0503020204020204" pitchFamily="34" charset="-122"/>
            </a:rPr>
            <a:t>OO</a:t>
          </a:r>
          <a:r>
            <a:rPr lang="zh-CN" altLang="en-US" sz="2000" b="0" i="0" dirty="0">
              <a:solidFill>
                <a:prstClr val="white"/>
              </a:solidFill>
              <a:ea typeface="Microsoft YaHei" panose="020B0503020204020204" pitchFamily="34" charset="-122"/>
            </a:rPr>
            <a:t>三大特征</a:t>
          </a:r>
          <a:endParaRPr lang="zh-CN" sz="2600" b="0" i="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B2CBCFE2-4CC9-485F-8138-E6B2EADCE1CB}" type="parTrans" cxnId="{813F666C-32DF-4E71-9284-1F8255C3C32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A81B1A39-30FB-45F6-850E-8EFF4E45CC82}" type="sibTrans" cxnId="{813F666C-32DF-4E71-9284-1F8255C3C323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CEFE4937-C813-4863-AEB3-409DB56DC368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PART</a:t>
          </a:r>
          <a:r>
            <a:rPr lang="en-US" sz="2400" dirty="0">
              <a:solidFill>
                <a:schemeClr val="bg1"/>
              </a:solidFill>
            </a:rPr>
            <a:t> 05    </a:t>
          </a:r>
          <a:r>
            <a:rPr lang="en-US" altLang="zh-CN" sz="2000" b="0" i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OO</a:t>
          </a:r>
          <a:r>
            <a:rPr lang="zh-CN" altLang="en-US" sz="2000" b="0" i="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设计原则</a:t>
          </a:r>
          <a:endParaRPr lang="zh-CN" sz="2600" b="0" i="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gm:t>
    </dgm:pt>
    <dgm:pt modelId="{33FDF274-9C4F-4AFD-8CBB-31FD9744862B}" type="parTrans" cxnId="{B459C873-54EC-451C-AB07-C960AEC34690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00A04E4C-2E61-4AE4-9328-678DB9439E85}" type="sibTrans" cxnId="{B459C873-54EC-451C-AB07-C960AEC34690}">
      <dgm:prSet/>
      <dgm:spPr/>
      <dgm:t>
        <a:bodyPr/>
        <a:lstStyle/>
        <a:p>
          <a:endParaRPr lang="zh-CN" altLang="en-US">
            <a:solidFill>
              <a:schemeClr val="bg1"/>
            </a:solidFill>
          </a:endParaRPr>
        </a:p>
      </dgm:t>
    </dgm:pt>
    <dgm:pt modelId="{0F16CB92-83FE-4FE9-B4DE-1A1E9AA65866}" type="pres">
      <dgm:prSet presAssocID="{D6209F6B-5725-440E-94EE-410BCC873D5A}" presName="vert0" presStyleCnt="0">
        <dgm:presLayoutVars>
          <dgm:dir/>
          <dgm:animOne val="branch"/>
          <dgm:animLvl val="lvl"/>
        </dgm:presLayoutVars>
      </dgm:prSet>
      <dgm:spPr/>
    </dgm:pt>
    <dgm:pt modelId="{C3D8C33B-3B94-464A-9BFA-E93C34037850}" type="pres">
      <dgm:prSet presAssocID="{5D5D3805-07A0-4392-84DE-8F4B0FA8C706}" presName="thickLine" presStyleLbl="alignNode1" presStyleIdx="0" presStyleCnt="5"/>
      <dgm:spPr>
        <a:ln>
          <a:solidFill>
            <a:schemeClr val="bg1">
              <a:alpha val="50000"/>
            </a:schemeClr>
          </a:solidFill>
        </a:ln>
      </dgm:spPr>
    </dgm:pt>
    <dgm:pt modelId="{2633A253-0548-404B-AE3C-E45CD3BE6B97}" type="pres">
      <dgm:prSet presAssocID="{5D5D3805-07A0-4392-84DE-8F4B0FA8C706}" presName="horz1" presStyleCnt="0"/>
      <dgm:spPr/>
    </dgm:pt>
    <dgm:pt modelId="{9078BA4A-532C-440E-AECA-D7B4DD462A8E}" type="pres">
      <dgm:prSet presAssocID="{5D5D3805-07A0-4392-84DE-8F4B0FA8C706}" presName="tx1" presStyleLbl="revTx" presStyleIdx="0" presStyleCnt="5"/>
      <dgm:spPr/>
    </dgm:pt>
    <dgm:pt modelId="{D45E055E-1168-422A-8D0B-C0919594B3D6}" type="pres">
      <dgm:prSet presAssocID="{5D5D3805-07A0-4392-84DE-8F4B0FA8C706}" presName="vert1" presStyleCnt="0"/>
      <dgm:spPr/>
    </dgm:pt>
    <dgm:pt modelId="{D7C6243A-1658-426B-8694-229B02A5B039}" type="pres">
      <dgm:prSet presAssocID="{5975574B-E89C-4079-8CB7-216190B65906}" presName="thickLine" presStyleLbl="alignNode1" presStyleIdx="1" presStyleCnt="5" custLinFactNeighborX="8529"/>
      <dgm:spPr>
        <a:ln>
          <a:solidFill>
            <a:schemeClr val="bg1">
              <a:alpha val="50000"/>
            </a:schemeClr>
          </a:solidFill>
        </a:ln>
      </dgm:spPr>
    </dgm:pt>
    <dgm:pt modelId="{D030B901-DBFC-401C-B4A0-1DDB5584D0A9}" type="pres">
      <dgm:prSet presAssocID="{5975574B-E89C-4079-8CB7-216190B65906}" presName="horz1" presStyleCnt="0"/>
      <dgm:spPr/>
    </dgm:pt>
    <dgm:pt modelId="{543CF11C-52CC-4E7D-BBD8-B6BAB5B62807}" type="pres">
      <dgm:prSet presAssocID="{5975574B-E89C-4079-8CB7-216190B65906}" presName="tx1" presStyleLbl="revTx" presStyleIdx="1" presStyleCnt="5"/>
      <dgm:spPr/>
    </dgm:pt>
    <dgm:pt modelId="{AA2CDA14-8CFA-4618-9895-0B2BF8223CAA}" type="pres">
      <dgm:prSet presAssocID="{5975574B-E89C-4079-8CB7-216190B65906}" presName="vert1" presStyleCnt="0"/>
      <dgm:spPr/>
    </dgm:pt>
    <dgm:pt modelId="{B05F15B6-3B7D-4D61-8BB9-F19E3588B8E9}" type="pres">
      <dgm:prSet presAssocID="{11CA5A40-C5F3-4FD1-A5E6-172E09D14DAF}" presName="thickLine" presStyleLbl="alignNode1" presStyleIdx="2" presStyleCnt="5"/>
      <dgm:spPr>
        <a:ln>
          <a:solidFill>
            <a:schemeClr val="bg1">
              <a:alpha val="50000"/>
            </a:schemeClr>
          </a:solidFill>
        </a:ln>
      </dgm:spPr>
    </dgm:pt>
    <dgm:pt modelId="{FCEFBA64-285B-41F3-87A0-665A47213062}" type="pres">
      <dgm:prSet presAssocID="{11CA5A40-C5F3-4FD1-A5E6-172E09D14DAF}" presName="horz1" presStyleCnt="0"/>
      <dgm:spPr/>
    </dgm:pt>
    <dgm:pt modelId="{914A84C4-59D5-4771-A892-35723E425138}" type="pres">
      <dgm:prSet presAssocID="{11CA5A40-C5F3-4FD1-A5E6-172E09D14DAF}" presName="tx1" presStyleLbl="revTx" presStyleIdx="2" presStyleCnt="5"/>
      <dgm:spPr/>
    </dgm:pt>
    <dgm:pt modelId="{E1A82A3E-B614-4A23-A2B1-C34A607C0144}" type="pres">
      <dgm:prSet presAssocID="{11CA5A40-C5F3-4FD1-A5E6-172E09D14DAF}" presName="vert1" presStyleCnt="0"/>
      <dgm:spPr/>
    </dgm:pt>
    <dgm:pt modelId="{B41FFBB8-987F-40F8-B20E-A40AF7C88D6F}" type="pres">
      <dgm:prSet presAssocID="{3E859A4D-9914-4C06-9141-E45C6BD45E88}" presName="thickLine" presStyleLbl="alignNode1" presStyleIdx="3" presStyleCnt="5"/>
      <dgm:spPr>
        <a:ln>
          <a:solidFill>
            <a:schemeClr val="bg1">
              <a:alpha val="50000"/>
            </a:schemeClr>
          </a:solidFill>
        </a:ln>
      </dgm:spPr>
    </dgm:pt>
    <dgm:pt modelId="{9D5325BB-ECF0-440A-8968-5DC7E0333B72}" type="pres">
      <dgm:prSet presAssocID="{3E859A4D-9914-4C06-9141-E45C6BD45E88}" presName="horz1" presStyleCnt="0"/>
      <dgm:spPr/>
    </dgm:pt>
    <dgm:pt modelId="{D7CDBBFA-6898-4F5A-B47F-E029DE7F9A00}" type="pres">
      <dgm:prSet presAssocID="{3E859A4D-9914-4C06-9141-E45C6BD45E88}" presName="tx1" presStyleLbl="revTx" presStyleIdx="3" presStyleCnt="5"/>
      <dgm:spPr/>
    </dgm:pt>
    <dgm:pt modelId="{3019703A-2C2A-45B7-A80C-BE53D685DB37}" type="pres">
      <dgm:prSet presAssocID="{3E859A4D-9914-4C06-9141-E45C6BD45E88}" presName="vert1" presStyleCnt="0"/>
      <dgm:spPr/>
    </dgm:pt>
    <dgm:pt modelId="{58E77A5C-A4B3-46C5-BC71-B3B033152C1A}" type="pres">
      <dgm:prSet presAssocID="{CEFE4937-C813-4863-AEB3-409DB56DC368}" presName="thickLine" presStyleLbl="alignNode1" presStyleIdx="4" presStyleCnt="5"/>
      <dgm:spPr>
        <a:ln>
          <a:solidFill>
            <a:schemeClr val="bg1">
              <a:alpha val="50000"/>
            </a:schemeClr>
          </a:solidFill>
        </a:ln>
      </dgm:spPr>
    </dgm:pt>
    <dgm:pt modelId="{05B6DEF5-B02A-475F-8ED2-9021855D8EEC}" type="pres">
      <dgm:prSet presAssocID="{CEFE4937-C813-4863-AEB3-409DB56DC368}" presName="horz1" presStyleCnt="0"/>
      <dgm:spPr/>
    </dgm:pt>
    <dgm:pt modelId="{9BC0543C-9E56-4973-BEE1-DAE112ED6158}" type="pres">
      <dgm:prSet presAssocID="{CEFE4937-C813-4863-AEB3-409DB56DC368}" presName="tx1" presStyleLbl="revTx" presStyleIdx="4" presStyleCnt="5"/>
      <dgm:spPr/>
    </dgm:pt>
    <dgm:pt modelId="{F880A423-8B84-4BEF-8474-CE06BF4A26C2}" type="pres">
      <dgm:prSet presAssocID="{CEFE4937-C813-4863-AEB3-409DB56DC368}" presName="vert1" presStyleCnt="0"/>
      <dgm:spPr/>
    </dgm:pt>
  </dgm:ptLst>
  <dgm:cxnLst>
    <dgm:cxn modelId="{41D2D525-8C3B-4CFA-82DE-33C34F2AA247}" type="presOf" srcId="{11CA5A40-C5F3-4FD1-A5E6-172E09D14DAF}" destId="{914A84C4-59D5-4771-A892-35723E425138}" srcOrd="0" destOrd="0" presId="urn:microsoft.com/office/officeart/2008/layout/LinedList"/>
    <dgm:cxn modelId="{D31E964E-5E3B-42A6-BF0E-472C18E68281}" type="presOf" srcId="{3E859A4D-9914-4C06-9141-E45C6BD45E88}" destId="{D7CDBBFA-6898-4F5A-B47F-E029DE7F9A00}" srcOrd="0" destOrd="0" presId="urn:microsoft.com/office/officeart/2008/layout/LinedList"/>
    <dgm:cxn modelId="{813F666C-32DF-4E71-9284-1F8255C3C323}" srcId="{D6209F6B-5725-440E-94EE-410BCC873D5A}" destId="{3E859A4D-9914-4C06-9141-E45C6BD45E88}" srcOrd="3" destOrd="0" parTransId="{B2CBCFE2-4CC9-485F-8138-E6B2EADCE1CB}" sibTransId="{A81B1A39-30FB-45F6-850E-8EFF4E45CC82}"/>
    <dgm:cxn modelId="{B459C873-54EC-451C-AB07-C960AEC34690}" srcId="{D6209F6B-5725-440E-94EE-410BCC873D5A}" destId="{CEFE4937-C813-4863-AEB3-409DB56DC368}" srcOrd="4" destOrd="0" parTransId="{33FDF274-9C4F-4AFD-8CBB-31FD9744862B}" sibTransId="{00A04E4C-2E61-4AE4-9328-678DB9439E85}"/>
    <dgm:cxn modelId="{B407418D-F6CD-40E5-A6E2-782017163BE0}" srcId="{D6209F6B-5725-440E-94EE-410BCC873D5A}" destId="{5D5D3805-07A0-4392-84DE-8F4B0FA8C706}" srcOrd="0" destOrd="0" parTransId="{BFCCA4B8-C2BD-44D9-A62A-9AE0249B1204}" sibTransId="{23FB4A4A-FBC0-49F4-A320-A02D421D663F}"/>
    <dgm:cxn modelId="{60BD0D92-2188-4257-B231-B2B168799AF6}" type="presOf" srcId="{CEFE4937-C813-4863-AEB3-409DB56DC368}" destId="{9BC0543C-9E56-4973-BEE1-DAE112ED6158}" srcOrd="0" destOrd="0" presId="urn:microsoft.com/office/officeart/2008/layout/LinedList"/>
    <dgm:cxn modelId="{5D0FA8B4-A371-4A32-A194-310A0FE5D582}" srcId="{D6209F6B-5725-440E-94EE-410BCC873D5A}" destId="{11CA5A40-C5F3-4FD1-A5E6-172E09D14DAF}" srcOrd="2" destOrd="0" parTransId="{C5115160-B168-4951-AAB4-3E5C801645CD}" sibTransId="{8AFA72C0-F4AC-4650-8110-A30072022645}"/>
    <dgm:cxn modelId="{68659EC2-9A28-49B6-AC25-3167903737D7}" type="presOf" srcId="{5D5D3805-07A0-4392-84DE-8F4B0FA8C706}" destId="{9078BA4A-532C-440E-AECA-D7B4DD462A8E}" srcOrd="0" destOrd="0" presId="urn:microsoft.com/office/officeart/2008/layout/LinedList"/>
    <dgm:cxn modelId="{523EA2D4-DC29-4BD4-8CCF-E72324D5F249}" type="presOf" srcId="{D6209F6B-5725-440E-94EE-410BCC873D5A}" destId="{0F16CB92-83FE-4FE9-B4DE-1A1E9AA65866}" srcOrd="0" destOrd="0" presId="urn:microsoft.com/office/officeart/2008/layout/LinedList"/>
    <dgm:cxn modelId="{BE99AFE1-5719-415D-88BF-132A593249A5}" srcId="{D6209F6B-5725-440E-94EE-410BCC873D5A}" destId="{5975574B-E89C-4079-8CB7-216190B65906}" srcOrd="1" destOrd="0" parTransId="{A4335A7F-8AB0-4EF5-8566-F1EA5CAD89D4}" sibTransId="{D23E2389-7245-470E-8A09-1A62467618EB}"/>
    <dgm:cxn modelId="{407446EE-209B-4D48-9435-759B62C0C89C}" type="presOf" srcId="{5975574B-E89C-4079-8CB7-216190B65906}" destId="{543CF11C-52CC-4E7D-BBD8-B6BAB5B62807}" srcOrd="0" destOrd="0" presId="urn:microsoft.com/office/officeart/2008/layout/LinedList"/>
    <dgm:cxn modelId="{CDC3070E-4CFC-4C89-9AC2-F9F0355D01F7}" type="presParOf" srcId="{0F16CB92-83FE-4FE9-B4DE-1A1E9AA65866}" destId="{C3D8C33B-3B94-464A-9BFA-E93C34037850}" srcOrd="0" destOrd="0" presId="urn:microsoft.com/office/officeart/2008/layout/LinedList"/>
    <dgm:cxn modelId="{2D6920C2-4D6E-44D2-B2A1-8E50245F726C}" type="presParOf" srcId="{0F16CB92-83FE-4FE9-B4DE-1A1E9AA65866}" destId="{2633A253-0548-404B-AE3C-E45CD3BE6B97}" srcOrd="1" destOrd="0" presId="urn:microsoft.com/office/officeart/2008/layout/LinedList"/>
    <dgm:cxn modelId="{B87E4077-D55D-4C2D-B7DB-51DB11B69C8A}" type="presParOf" srcId="{2633A253-0548-404B-AE3C-E45CD3BE6B97}" destId="{9078BA4A-532C-440E-AECA-D7B4DD462A8E}" srcOrd="0" destOrd="0" presId="urn:microsoft.com/office/officeart/2008/layout/LinedList"/>
    <dgm:cxn modelId="{2D13B720-AD1E-4C85-8F2C-B08B54861C2B}" type="presParOf" srcId="{2633A253-0548-404B-AE3C-E45CD3BE6B97}" destId="{D45E055E-1168-422A-8D0B-C0919594B3D6}" srcOrd="1" destOrd="0" presId="urn:microsoft.com/office/officeart/2008/layout/LinedList"/>
    <dgm:cxn modelId="{10A134D2-CD13-445B-8765-3F219468324B}" type="presParOf" srcId="{0F16CB92-83FE-4FE9-B4DE-1A1E9AA65866}" destId="{D7C6243A-1658-426B-8694-229B02A5B039}" srcOrd="2" destOrd="0" presId="urn:microsoft.com/office/officeart/2008/layout/LinedList"/>
    <dgm:cxn modelId="{90D449B2-5F73-4FC7-8147-E26460E31E85}" type="presParOf" srcId="{0F16CB92-83FE-4FE9-B4DE-1A1E9AA65866}" destId="{D030B901-DBFC-401C-B4A0-1DDB5584D0A9}" srcOrd="3" destOrd="0" presId="urn:microsoft.com/office/officeart/2008/layout/LinedList"/>
    <dgm:cxn modelId="{41EE727A-6156-488A-A67A-27ACB5A616D4}" type="presParOf" srcId="{D030B901-DBFC-401C-B4A0-1DDB5584D0A9}" destId="{543CF11C-52CC-4E7D-BBD8-B6BAB5B62807}" srcOrd="0" destOrd="0" presId="urn:microsoft.com/office/officeart/2008/layout/LinedList"/>
    <dgm:cxn modelId="{F7BED01C-C3EA-4233-8E73-CA65D04689F6}" type="presParOf" srcId="{D030B901-DBFC-401C-B4A0-1DDB5584D0A9}" destId="{AA2CDA14-8CFA-4618-9895-0B2BF8223CAA}" srcOrd="1" destOrd="0" presId="urn:microsoft.com/office/officeart/2008/layout/LinedList"/>
    <dgm:cxn modelId="{96A0FE10-7729-4FAC-B8DB-FFDCB1866D88}" type="presParOf" srcId="{0F16CB92-83FE-4FE9-B4DE-1A1E9AA65866}" destId="{B05F15B6-3B7D-4D61-8BB9-F19E3588B8E9}" srcOrd="4" destOrd="0" presId="urn:microsoft.com/office/officeart/2008/layout/LinedList"/>
    <dgm:cxn modelId="{4714D2A6-BBA1-45B9-AB5F-F4C804CE81D7}" type="presParOf" srcId="{0F16CB92-83FE-4FE9-B4DE-1A1E9AA65866}" destId="{FCEFBA64-285B-41F3-87A0-665A47213062}" srcOrd="5" destOrd="0" presId="urn:microsoft.com/office/officeart/2008/layout/LinedList"/>
    <dgm:cxn modelId="{C48E4810-977A-4AC5-8CC3-5EF45C5A8080}" type="presParOf" srcId="{FCEFBA64-285B-41F3-87A0-665A47213062}" destId="{914A84C4-59D5-4771-A892-35723E425138}" srcOrd="0" destOrd="0" presId="urn:microsoft.com/office/officeart/2008/layout/LinedList"/>
    <dgm:cxn modelId="{EE557331-5EE4-479A-9A5A-968E15780A3C}" type="presParOf" srcId="{FCEFBA64-285B-41F3-87A0-665A47213062}" destId="{E1A82A3E-B614-4A23-A2B1-C34A607C0144}" srcOrd="1" destOrd="0" presId="urn:microsoft.com/office/officeart/2008/layout/LinedList"/>
    <dgm:cxn modelId="{F4EDE6BE-0038-4F96-A0B9-1F7FBA38447D}" type="presParOf" srcId="{0F16CB92-83FE-4FE9-B4DE-1A1E9AA65866}" destId="{B41FFBB8-987F-40F8-B20E-A40AF7C88D6F}" srcOrd="6" destOrd="0" presId="urn:microsoft.com/office/officeart/2008/layout/LinedList"/>
    <dgm:cxn modelId="{4D6A9560-8543-4DC4-BC0D-4A00C81120E5}" type="presParOf" srcId="{0F16CB92-83FE-4FE9-B4DE-1A1E9AA65866}" destId="{9D5325BB-ECF0-440A-8968-5DC7E0333B72}" srcOrd="7" destOrd="0" presId="urn:microsoft.com/office/officeart/2008/layout/LinedList"/>
    <dgm:cxn modelId="{B4672DF7-4FD6-4B48-A660-E1EDF53F3916}" type="presParOf" srcId="{9D5325BB-ECF0-440A-8968-5DC7E0333B72}" destId="{D7CDBBFA-6898-4F5A-B47F-E029DE7F9A00}" srcOrd="0" destOrd="0" presId="urn:microsoft.com/office/officeart/2008/layout/LinedList"/>
    <dgm:cxn modelId="{6AB4AF16-C9FC-498F-97FF-B33BF3A5C38D}" type="presParOf" srcId="{9D5325BB-ECF0-440A-8968-5DC7E0333B72}" destId="{3019703A-2C2A-45B7-A80C-BE53D685DB37}" srcOrd="1" destOrd="0" presId="urn:microsoft.com/office/officeart/2008/layout/LinedList"/>
    <dgm:cxn modelId="{A04E5A8F-3D3A-4088-9D55-209A61A36C7B}" type="presParOf" srcId="{0F16CB92-83FE-4FE9-B4DE-1A1E9AA65866}" destId="{58E77A5C-A4B3-46C5-BC71-B3B033152C1A}" srcOrd="8" destOrd="0" presId="urn:microsoft.com/office/officeart/2008/layout/LinedList"/>
    <dgm:cxn modelId="{F95C833C-E32A-4D7F-9305-58F5DE29CC52}" type="presParOf" srcId="{0F16CB92-83FE-4FE9-B4DE-1A1E9AA65866}" destId="{05B6DEF5-B02A-475F-8ED2-9021855D8EEC}" srcOrd="9" destOrd="0" presId="urn:microsoft.com/office/officeart/2008/layout/LinedList"/>
    <dgm:cxn modelId="{823637DE-7ED1-4328-94DF-82B3EFE5CD43}" type="presParOf" srcId="{05B6DEF5-B02A-475F-8ED2-9021855D8EEC}" destId="{9BC0543C-9E56-4973-BEE1-DAE112ED6158}" srcOrd="0" destOrd="0" presId="urn:microsoft.com/office/officeart/2008/layout/LinedList"/>
    <dgm:cxn modelId="{16FCD07A-EFBD-4273-B081-2062F8C4143D}" type="presParOf" srcId="{05B6DEF5-B02A-475F-8ED2-9021855D8EEC}" destId="{F880A423-8B84-4BEF-8474-CE06BF4A26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8C33B-3B94-464A-9BFA-E93C34037850}">
      <dsp:nvSpPr>
        <dsp:cNvPr id="0" name=""/>
        <dsp:cNvSpPr/>
      </dsp:nvSpPr>
      <dsp:spPr>
        <a:xfrm>
          <a:off x="0" y="465"/>
          <a:ext cx="5831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78BA4A-532C-440E-AECA-D7B4DD462A8E}">
      <dsp:nvSpPr>
        <dsp:cNvPr id="0" name=""/>
        <dsp:cNvSpPr/>
      </dsp:nvSpPr>
      <dsp:spPr>
        <a:xfrm>
          <a:off x="0" y="465"/>
          <a:ext cx="5831201" cy="763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01    </a:t>
          </a:r>
          <a:r>
            <a:rPr lang="en-US" altLang="zh-CN" sz="2000" kern="1200" dirty="0">
              <a:solidFill>
                <a:schemeClr val="bg1"/>
              </a:solidFill>
            </a:rPr>
            <a:t>OO</a:t>
          </a:r>
          <a:r>
            <a:rPr lang="zh-CN" altLang="en-US" sz="2000" kern="1200" dirty="0">
              <a:solidFill>
                <a:schemeClr val="bg1"/>
              </a:solidFill>
            </a:rPr>
            <a:t>与</a:t>
          </a:r>
          <a:r>
            <a:rPr lang="en-US" altLang="zh-CN" sz="2000" kern="1200" dirty="0">
              <a:solidFill>
                <a:schemeClr val="bg1"/>
              </a:solidFill>
            </a:rPr>
            <a:t>OP</a:t>
          </a:r>
          <a:r>
            <a:rPr lang="zh-CN" altLang="en-US" sz="2000" kern="1200" dirty="0">
              <a:solidFill>
                <a:schemeClr val="bg1"/>
              </a:solidFill>
            </a:rPr>
            <a:t>对比</a:t>
          </a:r>
          <a:endParaRPr lang="zh-CN" sz="2000" b="0" i="0" kern="1200" dirty="0">
            <a:solidFill>
              <a:prstClr val="white"/>
            </a:solidFill>
            <a:latin typeface="Microsoft YaHei" panose="020B0503020204020204" pitchFamily="34" charset="-122"/>
            <a:ea typeface="Microsoft YaHei" panose="020B0503020204020204" pitchFamily="34" charset="-122"/>
            <a:cs typeface="+mn-cs"/>
          </a:endParaRPr>
        </a:p>
      </dsp:txBody>
      <dsp:txXfrm>
        <a:off x="0" y="465"/>
        <a:ext cx="5831201" cy="763083"/>
      </dsp:txXfrm>
    </dsp:sp>
    <dsp:sp modelId="{D7C6243A-1658-426B-8694-229B02A5B039}">
      <dsp:nvSpPr>
        <dsp:cNvPr id="0" name=""/>
        <dsp:cNvSpPr/>
      </dsp:nvSpPr>
      <dsp:spPr>
        <a:xfrm>
          <a:off x="0" y="763549"/>
          <a:ext cx="5831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3CF11C-52CC-4E7D-BBD8-B6BAB5B62807}">
      <dsp:nvSpPr>
        <dsp:cNvPr id="0" name=""/>
        <dsp:cNvSpPr/>
      </dsp:nvSpPr>
      <dsp:spPr>
        <a:xfrm>
          <a:off x="0" y="763549"/>
          <a:ext cx="5831201" cy="763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02    </a:t>
          </a:r>
          <a:r>
            <a:rPr lang="en-US" altLang="zh-CN" sz="2000" kern="1200" dirty="0">
              <a:solidFill>
                <a:schemeClr val="bg1"/>
              </a:solidFill>
            </a:rPr>
            <a:t>OOA</a:t>
          </a:r>
          <a:r>
            <a:rPr lang="zh-CN" altLang="en-US" sz="2000" kern="1200" dirty="0">
              <a:solidFill>
                <a:schemeClr val="bg1"/>
              </a:solidFill>
            </a:rPr>
            <a:t> </a:t>
          </a:r>
          <a:r>
            <a:rPr lang="en-US" altLang="zh-CN" sz="2000" kern="1200" dirty="0">
              <a:solidFill>
                <a:schemeClr val="bg1"/>
              </a:solidFill>
            </a:rPr>
            <a:t>OOD</a:t>
          </a:r>
          <a:r>
            <a:rPr lang="zh-CN" altLang="en-US" sz="2000" kern="1200" dirty="0">
              <a:solidFill>
                <a:schemeClr val="bg1"/>
              </a:solidFill>
            </a:rPr>
            <a:t> </a:t>
          </a:r>
          <a:r>
            <a:rPr lang="en-US" altLang="zh-CN" sz="2000" kern="1200" dirty="0">
              <a:solidFill>
                <a:schemeClr val="bg1"/>
              </a:solidFill>
            </a:rPr>
            <a:t>OOP</a:t>
          </a:r>
          <a:endParaRPr lang="zh-CN" sz="2600" b="0" i="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0" y="763549"/>
        <a:ext cx="5831201" cy="763083"/>
      </dsp:txXfrm>
    </dsp:sp>
    <dsp:sp modelId="{B05F15B6-3B7D-4D61-8BB9-F19E3588B8E9}">
      <dsp:nvSpPr>
        <dsp:cNvPr id="0" name=""/>
        <dsp:cNvSpPr/>
      </dsp:nvSpPr>
      <dsp:spPr>
        <a:xfrm>
          <a:off x="0" y="1526633"/>
          <a:ext cx="5831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4A84C4-59D5-4771-A892-35723E425138}">
      <dsp:nvSpPr>
        <dsp:cNvPr id="0" name=""/>
        <dsp:cNvSpPr/>
      </dsp:nvSpPr>
      <dsp:spPr>
        <a:xfrm>
          <a:off x="0" y="1526633"/>
          <a:ext cx="5831201" cy="763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03    </a:t>
          </a:r>
          <a:r>
            <a:rPr lang="en-US" altLang="zh-CN" sz="2000" b="0" i="0" kern="1200" dirty="0">
              <a:solidFill>
                <a:prstClr val="white"/>
              </a:solidFill>
              <a:ea typeface="Microsoft YaHei" panose="020B0503020204020204" pitchFamily="34" charset="-122"/>
            </a:rPr>
            <a:t>OO</a:t>
          </a:r>
          <a:r>
            <a:rPr lang="zh-CN" altLang="en-US" sz="2000" b="0" i="0" kern="1200" dirty="0">
              <a:solidFill>
                <a:prstClr val="white"/>
              </a:solidFill>
              <a:ea typeface="Microsoft YaHei" panose="020B0503020204020204" pitchFamily="34" charset="-122"/>
            </a:rPr>
            <a:t>语法</a:t>
          </a:r>
          <a:endParaRPr lang="zh-CN" sz="2600" b="0" i="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0" y="1526633"/>
        <a:ext cx="5831201" cy="763083"/>
      </dsp:txXfrm>
    </dsp:sp>
    <dsp:sp modelId="{B41FFBB8-987F-40F8-B20E-A40AF7C88D6F}">
      <dsp:nvSpPr>
        <dsp:cNvPr id="0" name=""/>
        <dsp:cNvSpPr/>
      </dsp:nvSpPr>
      <dsp:spPr>
        <a:xfrm>
          <a:off x="0" y="2289716"/>
          <a:ext cx="5831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CDBBFA-6898-4F5A-B47F-E029DE7F9A00}">
      <dsp:nvSpPr>
        <dsp:cNvPr id="0" name=""/>
        <dsp:cNvSpPr/>
      </dsp:nvSpPr>
      <dsp:spPr>
        <a:xfrm>
          <a:off x="0" y="2289716"/>
          <a:ext cx="5831201" cy="763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04    </a:t>
          </a:r>
          <a:r>
            <a:rPr lang="en-US" altLang="zh-CN" sz="2000" b="0" i="0" kern="1200" dirty="0">
              <a:solidFill>
                <a:prstClr val="white"/>
              </a:solidFill>
              <a:ea typeface="Microsoft YaHei" panose="020B0503020204020204" pitchFamily="34" charset="-122"/>
            </a:rPr>
            <a:t>OO</a:t>
          </a:r>
          <a:r>
            <a:rPr lang="zh-CN" altLang="en-US" sz="2000" b="0" i="0" kern="1200" dirty="0">
              <a:solidFill>
                <a:prstClr val="white"/>
              </a:solidFill>
              <a:ea typeface="Microsoft YaHei" panose="020B0503020204020204" pitchFamily="34" charset="-122"/>
            </a:rPr>
            <a:t>三大特征</a:t>
          </a:r>
          <a:endParaRPr lang="zh-CN" sz="2600" b="0" i="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0" y="2289716"/>
        <a:ext cx="5831201" cy="763083"/>
      </dsp:txXfrm>
    </dsp:sp>
    <dsp:sp modelId="{58E77A5C-A4B3-46C5-BC71-B3B033152C1A}">
      <dsp:nvSpPr>
        <dsp:cNvPr id="0" name=""/>
        <dsp:cNvSpPr/>
      </dsp:nvSpPr>
      <dsp:spPr>
        <a:xfrm>
          <a:off x="0" y="3052800"/>
          <a:ext cx="5831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bg1"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C0543C-9E56-4973-BEE1-DAE112ED6158}">
      <dsp:nvSpPr>
        <dsp:cNvPr id="0" name=""/>
        <dsp:cNvSpPr/>
      </dsp:nvSpPr>
      <dsp:spPr>
        <a:xfrm>
          <a:off x="0" y="3052800"/>
          <a:ext cx="5831201" cy="763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PART</a:t>
          </a:r>
          <a:r>
            <a:rPr lang="en-US" sz="2400" kern="1200" dirty="0">
              <a:solidFill>
                <a:schemeClr val="bg1"/>
              </a:solidFill>
            </a:rPr>
            <a:t> 05    </a:t>
          </a:r>
          <a:r>
            <a:rPr lang="en-US" altLang="zh-CN" sz="2000" b="0" i="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OO</a:t>
          </a:r>
          <a:r>
            <a:rPr lang="zh-CN" altLang="en-US" sz="2000" b="0" i="0" kern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rPr>
            <a:t>设计原则</a:t>
          </a:r>
          <a:endParaRPr lang="zh-CN" sz="2600" b="0" i="0" kern="1200" dirty="0">
            <a:solidFill>
              <a:schemeClr val="bg1"/>
            </a:solidFill>
            <a:latin typeface="Microsoft YaHei" panose="020B0503020204020204" pitchFamily="34" charset="-122"/>
            <a:ea typeface="Microsoft YaHei" panose="020B0503020204020204" pitchFamily="34" charset="-122"/>
          </a:endParaRPr>
        </a:p>
      </dsp:txBody>
      <dsp:txXfrm>
        <a:off x="0" y="3052800"/>
        <a:ext cx="5831201" cy="763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CE3ACF2C-95CF-6648-BD23-97945358C98A}" type="datetimeFigureOut">
              <a:rPr kumimoji="1" lang="zh-CN" altLang="en-US" smtClean="0"/>
              <a:pPr/>
              <a:t>2020/6/21</a:t>
            </a:fld>
            <a:endParaRPr kumimoji="1"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kumimoji="1"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0E7D8E-58F5-7B47-B7C8-477DB8FA9705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2830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icrosoft YaHei" panose="020B0503020204020204" pitchFamily="34" charset="-122"/>
        <a:ea typeface="Microsoft YaHe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6069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实例变量</a:t>
            </a:r>
            <a:r>
              <a:rPr lang="zh-CN" altLang="zh-CN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：描述某个对象的数据。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实例方法：</a:t>
            </a:r>
            <a:r>
              <a:rPr lang="zh-CN" altLang="zh-CN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表示对象行为。</a:t>
            </a:r>
            <a:r>
              <a:rPr lang="zh-CN" altLang="zh-CN" dirty="0">
                <a:effectLst/>
              </a:rPr>
              <a:t> </a:t>
            </a:r>
            <a:endParaRPr lang="en-US" altLang="zh-CN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类变量</a:t>
            </a:r>
            <a:r>
              <a:rPr lang="zh-CN" altLang="zh-CN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：描述所有对象的共有数据。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类方法：</a:t>
            </a:r>
            <a:r>
              <a:rPr lang="zh-CN" altLang="zh-CN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操作类变量</a:t>
            </a:r>
            <a:r>
              <a:rPr lang="zh-CN" altLang="zh-CN" dirty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824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封装数据</a:t>
            </a:r>
            <a:endParaRPr kumimoji="1" lang="en-US" altLang="zh-CN" dirty="0"/>
          </a:p>
          <a:p>
            <a:r>
              <a:rPr kumimoji="1" lang="zh-CN" altLang="en-US" dirty="0"/>
              <a:t>封装行为，展示必要的功能，私有变量</a:t>
            </a:r>
            <a:endParaRPr kumimoji="1" lang="en-US" altLang="zh-CN" dirty="0"/>
          </a:p>
          <a:p>
            <a:r>
              <a:rPr kumimoji="1" lang="zh-CN" altLang="en-US" dirty="0"/>
              <a:t>封装设计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6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499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395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编码时调用父，执行时通过子类对象执行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6417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 开闭原则是面向对象的终极目标。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“开”指的是允许一个类随时可以对自己的功能进行扩展。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“闭”指的是不允许在扩展和修改功能的时候触及到已经写好的底层代码（比如父类）。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5879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可联想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2048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代码复用）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0497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9504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类与类之间尽可能不要有太多的关联，当一个类需要产生变化时，其他的类尽量不受影响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0E7D8E-58F5-7B47-B7C8-477DB8FA9705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1119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5996BAC1-A309-466A-8D8D-1F6795021920}"/>
              </a:ext>
            </a:extLst>
          </p:cNvPr>
          <p:cNvSpPr/>
          <p:nvPr userDrawn="1"/>
        </p:nvSpPr>
        <p:spPr>
          <a:xfrm>
            <a:off x="1806" y="0"/>
            <a:ext cx="12190194" cy="6858000"/>
          </a:xfrm>
          <a:prstGeom prst="rect">
            <a:avLst/>
          </a:prstGeom>
          <a:gradFill flip="none" rotWithShape="1">
            <a:gsLst>
              <a:gs pos="61000">
                <a:srgbClr val="5ADCB1"/>
              </a:gs>
              <a:gs pos="10000">
                <a:srgbClr val="2991DC"/>
              </a:gs>
              <a:gs pos="0">
                <a:srgbClr val="207ABE"/>
              </a:gs>
              <a:gs pos="100000">
                <a:srgbClr val="6DFCAC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5">
            <a:extLst>
              <a:ext uri="{FF2B5EF4-FFF2-40B4-BE49-F238E27FC236}">
                <a16:creationId xmlns:a16="http://schemas.microsoft.com/office/drawing/2014/main" id="{D42D3A18-BDC4-4B0E-8DBB-2F28ACF41900}"/>
              </a:ext>
            </a:extLst>
          </p:cNvPr>
          <p:cNvSpPr/>
          <p:nvPr userDrawn="1"/>
        </p:nvSpPr>
        <p:spPr>
          <a:xfrm flipH="1">
            <a:off x="989" y="-19050"/>
            <a:ext cx="7685138" cy="6877050"/>
          </a:xfrm>
          <a:custGeom>
            <a:avLst/>
            <a:gdLst>
              <a:gd name="connsiteX0" fmla="*/ 0 w 6580238"/>
              <a:gd name="connsiteY0" fmla="*/ 0 h 6858000"/>
              <a:gd name="connsiteX1" fmla="*/ 6580238 w 6580238"/>
              <a:gd name="connsiteY1" fmla="*/ 0 h 6858000"/>
              <a:gd name="connsiteX2" fmla="*/ 6580238 w 6580238"/>
              <a:gd name="connsiteY2" fmla="*/ 6858000 h 6858000"/>
              <a:gd name="connsiteX3" fmla="*/ 0 w 6580238"/>
              <a:gd name="connsiteY3" fmla="*/ 6858000 h 6858000"/>
              <a:gd name="connsiteX4" fmla="*/ 0 w 6580238"/>
              <a:gd name="connsiteY4" fmla="*/ 0 h 6858000"/>
              <a:gd name="connsiteX0" fmla="*/ 2952750 w 6580238"/>
              <a:gd name="connsiteY0" fmla="*/ 0 h 6858000"/>
              <a:gd name="connsiteX1" fmla="*/ 6580238 w 6580238"/>
              <a:gd name="connsiteY1" fmla="*/ 0 h 6858000"/>
              <a:gd name="connsiteX2" fmla="*/ 6580238 w 6580238"/>
              <a:gd name="connsiteY2" fmla="*/ 6858000 h 6858000"/>
              <a:gd name="connsiteX3" fmla="*/ 0 w 6580238"/>
              <a:gd name="connsiteY3" fmla="*/ 6858000 h 6858000"/>
              <a:gd name="connsiteX4" fmla="*/ 2952750 w 6580238"/>
              <a:gd name="connsiteY4" fmla="*/ 0 h 6858000"/>
              <a:gd name="connsiteX0" fmla="*/ 4057650 w 7685138"/>
              <a:gd name="connsiteY0" fmla="*/ 0 h 6877050"/>
              <a:gd name="connsiteX1" fmla="*/ 7685138 w 7685138"/>
              <a:gd name="connsiteY1" fmla="*/ 0 h 6877050"/>
              <a:gd name="connsiteX2" fmla="*/ 7685138 w 7685138"/>
              <a:gd name="connsiteY2" fmla="*/ 6858000 h 6877050"/>
              <a:gd name="connsiteX3" fmla="*/ 0 w 7685138"/>
              <a:gd name="connsiteY3" fmla="*/ 6877050 h 6877050"/>
              <a:gd name="connsiteX4" fmla="*/ 4057650 w 7685138"/>
              <a:gd name="connsiteY4" fmla="*/ 0 h 6877050"/>
              <a:gd name="connsiteX0" fmla="*/ 2971800 w 7685138"/>
              <a:gd name="connsiteY0" fmla="*/ 0 h 6877050"/>
              <a:gd name="connsiteX1" fmla="*/ 7685138 w 7685138"/>
              <a:gd name="connsiteY1" fmla="*/ 0 h 6877050"/>
              <a:gd name="connsiteX2" fmla="*/ 7685138 w 7685138"/>
              <a:gd name="connsiteY2" fmla="*/ 6858000 h 6877050"/>
              <a:gd name="connsiteX3" fmla="*/ 0 w 7685138"/>
              <a:gd name="connsiteY3" fmla="*/ 6877050 h 6877050"/>
              <a:gd name="connsiteX4" fmla="*/ 2971800 w 7685138"/>
              <a:gd name="connsiteY4" fmla="*/ 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5138" h="6877050">
                <a:moveTo>
                  <a:pt x="2971800" y="0"/>
                </a:moveTo>
                <a:lnTo>
                  <a:pt x="7685138" y="0"/>
                </a:lnTo>
                <a:lnTo>
                  <a:pt x="7685138" y="6858000"/>
                </a:lnTo>
                <a:lnTo>
                  <a:pt x="0" y="6877050"/>
                </a:lnTo>
                <a:lnTo>
                  <a:pt x="2971800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839020FA-A2BA-4134-B84C-EFA3ECB1BBC1}"/>
              </a:ext>
            </a:extLst>
          </p:cNvPr>
          <p:cNvSpPr/>
          <p:nvPr userDrawn="1"/>
        </p:nvSpPr>
        <p:spPr>
          <a:xfrm>
            <a:off x="1333165" y="-1309590"/>
            <a:ext cx="9669132" cy="9669132"/>
          </a:xfrm>
          <a:prstGeom prst="ellipse">
            <a:avLst/>
          </a:prstGeom>
          <a:noFill/>
          <a:ln w="19050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4E17828-AEAF-4DEB-BC4E-D048B732A667}"/>
              </a:ext>
            </a:extLst>
          </p:cNvPr>
          <p:cNvSpPr txBox="1"/>
          <p:nvPr userDrawn="1"/>
        </p:nvSpPr>
        <p:spPr>
          <a:xfrm>
            <a:off x="1261434" y="4076571"/>
            <a:ext cx="96691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0" i="0" spc="600" dirty="0">
                <a:solidFill>
                  <a:schemeClr val="bg1">
                    <a:alpha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OOA|OOD|OOP</a:t>
            </a:r>
            <a:endParaRPr lang="zh-CN" altLang="en-US" sz="4800" b="0" i="0" spc="600" dirty="0">
              <a:solidFill>
                <a:schemeClr val="bg1">
                  <a:alpha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EE432BE-D3CD-42D3-B1D2-0313487A17A7}"/>
              </a:ext>
            </a:extLst>
          </p:cNvPr>
          <p:cNvGrpSpPr/>
          <p:nvPr userDrawn="1"/>
        </p:nvGrpSpPr>
        <p:grpSpPr>
          <a:xfrm>
            <a:off x="11520507" y="354049"/>
            <a:ext cx="400109" cy="380838"/>
            <a:chOff x="11229915" y="368563"/>
            <a:chExt cx="400109" cy="380838"/>
          </a:xfrm>
        </p:grpSpPr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53E10463-A60E-41AF-8138-A9475ACF0225}"/>
                </a:ext>
              </a:extLst>
            </p:cNvPr>
            <p:cNvSpPr/>
            <p:nvPr/>
          </p:nvSpPr>
          <p:spPr>
            <a:xfrm>
              <a:off x="11229919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A396840-1171-45DD-B979-131B14B33195}"/>
                </a:ext>
              </a:extLst>
            </p:cNvPr>
            <p:cNvSpPr/>
            <p:nvPr/>
          </p:nvSpPr>
          <p:spPr>
            <a:xfrm>
              <a:off x="11229915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EDC2A79-4C6D-44F7-AC1D-2B3814CA810D}"/>
                </a:ext>
              </a:extLst>
            </p:cNvPr>
            <p:cNvSpPr/>
            <p:nvPr/>
          </p:nvSpPr>
          <p:spPr>
            <a:xfrm>
              <a:off x="11229919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8B6989EF-32FA-4D32-83FC-25B1000D98FE}"/>
                </a:ext>
              </a:extLst>
            </p:cNvPr>
            <p:cNvSpPr/>
            <p:nvPr/>
          </p:nvSpPr>
          <p:spPr>
            <a:xfrm>
              <a:off x="1139592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84FD47ED-32B9-44A2-81B1-C0EB160B4DCF}"/>
                </a:ext>
              </a:extLst>
            </p:cNvPr>
            <p:cNvSpPr/>
            <p:nvPr/>
          </p:nvSpPr>
          <p:spPr>
            <a:xfrm>
              <a:off x="11395924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4DCD4F6F-1180-45E1-A0F2-DC042477C95A}"/>
                </a:ext>
              </a:extLst>
            </p:cNvPr>
            <p:cNvSpPr/>
            <p:nvPr/>
          </p:nvSpPr>
          <p:spPr>
            <a:xfrm>
              <a:off x="11395924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3CB78546-DED9-482D-AC79-7F1AB4C86557}"/>
                </a:ext>
              </a:extLst>
            </p:cNvPr>
            <p:cNvSpPr/>
            <p:nvPr/>
          </p:nvSpPr>
          <p:spPr>
            <a:xfrm>
              <a:off x="1156470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949C4E51-1E94-407B-A580-2D1CCDD37246}"/>
                </a:ext>
              </a:extLst>
            </p:cNvPr>
            <p:cNvSpPr/>
            <p:nvPr/>
          </p:nvSpPr>
          <p:spPr>
            <a:xfrm>
              <a:off x="11561933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369E35A5-7FD3-4685-B1C0-B3ACA2F24BB3}"/>
                </a:ext>
              </a:extLst>
            </p:cNvPr>
            <p:cNvSpPr/>
            <p:nvPr/>
          </p:nvSpPr>
          <p:spPr>
            <a:xfrm>
              <a:off x="11561933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FF50580-7E3A-4A66-9219-8EADB46F1F21}"/>
              </a:ext>
            </a:extLst>
          </p:cNvPr>
          <p:cNvGrpSpPr/>
          <p:nvPr userDrawn="1"/>
        </p:nvGrpSpPr>
        <p:grpSpPr>
          <a:xfrm>
            <a:off x="245318" y="6014389"/>
            <a:ext cx="400109" cy="380838"/>
            <a:chOff x="11229915" y="368563"/>
            <a:chExt cx="400109" cy="380838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8C1C1B5E-EF80-4C77-934E-B51E7A1CBB6D}"/>
                </a:ext>
              </a:extLst>
            </p:cNvPr>
            <p:cNvSpPr/>
            <p:nvPr/>
          </p:nvSpPr>
          <p:spPr>
            <a:xfrm>
              <a:off x="11229919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702A9880-F323-4CF1-BCA7-9CD0550877AF}"/>
                </a:ext>
              </a:extLst>
            </p:cNvPr>
            <p:cNvSpPr/>
            <p:nvPr/>
          </p:nvSpPr>
          <p:spPr>
            <a:xfrm>
              <a:off x="11229915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2499926C-A4AA-4CAA-B25A-340FAE0F94AF}"/>
                </a:ext>
              </a:extLst>
            </p:cNvPr>
            <p:cNvSpPr/>
            <p:nvPr/>
          </p:nvSpPr>
          <p:spPr>
            <a:xfrm>
              <a:off x="11229919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FC55E54C-C955-40C8-95AC-FA9E0CB815EF}"/>
                </a:ext>
              </a:extLst>
            </p:cNvPr>
            <p:cNvSpPr/>
            <p:nvPr/>
          </p:nvSpPr>
          <p:spPr>
            <a:xfrm>
              <a:off x="1139592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30C4B448-B649-493D-A021-17D7D5214225}"/>
                </a:ext>
              </a:extLst>
            </p:cNvPr>
            <p:cNvSpPr/>
            <p:nvPr/>
          </p:nvSpPr>
          <p:spPr>
            <a:xfrm>
              <a:off x="11395924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38E92636-05BB-4536-B70E-20E1F87E5F1F}"/>
                </a:ext>
              </a:extLst>
            </p:cNvPr>
            <p:cNvSpPr/>
            <p:nvPr/>
          </p:nvSpPr>
          <p:spPr>
            <a:xfrm>
              <a:off x="11395924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CA91E219-8175-4269-848E-738BDE7528DD}"/>
                </a:ext>
              </a:extLst>
            </p:cNvPr>
            <p:cNvSpPr/>
            <p:nvPr/>
          </p:nvSpPr>
          <p:spPr>
            <a:xfrm>
              <a:off x="1156470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B33E8682-15E8-4254-800F-B45FFEA253F0}"/>
                </a:ext>
              </a:extLst>
            </p:cNvPr>
            <p:cNvSpPr/>
            <p:nvPr/>
          </p:nvSpPr>
          <p:spPr>
            <a:xfrm>
              <a:off x="11561933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5BCA9A03-2D5B-4195-BC5A-767EFD2FF105}"/>
                </a:ext>
              </a:extLst>
            </p:cNvPr>
            <p:cNvSpPr/>
            <p:nvPr/>
          </p:nvSpPr>
          <p:spPr>
            <a:xfrm>
              <a:off x="11561933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99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159DCD-4749-46E6-957E-6E1E7E9DF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2EEFBB-8B7F-4169-9E61-8638DA62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sz="28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sz="24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sz="20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sz="20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43FB2C-7244-4A07-BEA0-D841C76A9C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0832421-FDDA-4688-BC27-DC9A7AC56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FE2FE2-48C9-4AE4-80AE-617077E5F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C2BB0E-530F-41E2-BFAA-C8AC4CFEA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1421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D2888A-2491-4D39-A4E2-72B991BEB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BEC6088-7617-444B-8465-4594E89FA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908FBA-A631-4848-9858-991F7DF8B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F0BC6D-B107-4487-9D5A-875F8526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28DFAE-B39C-4995-AADE-75A4BE15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F8D74C-56C1-419F-B13E-44A81D8A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599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EB9CB1-E9C3-4F0C-A794-C5616443B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7CCE43-8DAA-448C-A77D-4F3B36A3F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6465D2-A549-4388-9D80-8EB6EE98A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DABF3F-4EB0-43EB-8952-947A271DB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EC387F-165C-4B72-93C2-CC09834B3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2433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65D8BC-6A36-4E02-B5EA-94ECCE4204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11A78C-E330-4533-AC83-0BC9DB806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DEFD1E-6780-484F-B7E0-49EB200DA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CA715D-5E07-4D04-8049-52B505E6D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9DBC71-DCDA-433E-8CF8-DAAE99B41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7620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E039C837-50EA-F946-9C5A-6CEC4551BDCA}"/>
              </a:ext>
            </a:extLst>
          </p:cNvPr>
          <p:cNvSpPr/>
          <p:nvPr userDrawn="1"/>
        </p:nvSpPr>
        <p:spPr>
          <a:xfrm>
            <a:off x="1806" y="0"/>
            <a:ext cx="12190194" cy="6858000"/>
          </a:xfrm>
          <a:prstGeom prst="rect">
            <a:avLst/>
          </a:prstGeom>
          <a:gradFill flip="none" rotWithShape="1">
            <a:gsLst>
              <a:gs pos="61000">
                <a:srgbClr val="5ADCB1"/>
              </a:gs>
              <a:gs pos="10000">
                <a:srgbClr val="2991DC"/>
              </a:gs>
              <a:gs pos="0">
                <a:srgbClr val="207ABE"/>
              </a:gs>
              <a:gs pos="100000">
                <a:srgbClr val="6DFCAC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763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CE3DD72-C634-46B9-8272-957BA202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0953F7-BF64-44FD-9217-EBCA494D7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C629E1-3D4A-4AD2-BE02-54FA130C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2E8BCB-5AF2-4762-A34C-B6F8D2A2C0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93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CE3DD72-C634-46B9-8272-957BA202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0953F7-BF64-44FD-9217-EBCA494D7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C629E1-3D4A-4AD2-BE02-54FA130C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2E8BCB-5AF2-4762-A34C-B6F8D2A2C0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2" name="矩形 101">
            <a:extLst>
              <a:ext uri="{FF2B5EF4-FFF2-40B4-BE49-F238E27FC236}">
                <a16:creationId xmlns:a16="http://schemas.microsoft.com/office/drawing/2014/main" id="{17DDD583-4751-4245-BBEF-F1F93B6CC7E6}"/>
              </a:ext>
            </a:extLst>
          </p:cNvPr>
          <p:cNvSpPr/>
          <p:nvPr userDrawn="1"/>
        </p:nvSpPr>
        <p:spPr>
          <a:xfrm>
            <a:off x="1806" y="0"/>
            <a:ext cx="2863577" cy="6858000"/>
          </a:xfrm>
          <a:prstGeom prst="rect">
            <a:avLst/>
          </a:prstGeom>
          <a:gradFill flip="none" rotWithShape="1">
            <a:gsLst>
              <a:gs pos="96000">
                <a:srgbClr val="5ADCB1"/>
              </a:gs>
              <a:gs pos="10000">
                <a:srgbClr val="2991DC"/>
              </a:gs>
              <a:gs pos="0">
                <a:srgbClr val="207ABE"/>
              </a:gs>
              <a:gs pos="100000">
                <a:srgbClr val="6DFCAC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0" i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0994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CE3DD72-C634-46B9-8272-957BA202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0953F7-BF64-44FD-9217-EBCA494D7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C629E1-3D4A-4AD2-BE02-54FA130C2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2E8BCB-5AF2-4762-A34C-B6F8D2A2C0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82340377-947F-4308-B189-201D49C82AC6}"/>
              </a:ext>
            </a:extLst>
          </p:cNvPr>
          <p:cNvGrpSpPr/>
          <p:nvPr userDrawn="1"/>
        </p:nvGrpSpPr>
        <p:grpSpPr>
          <a:xfrm>
            <a:off x="0" y="439059"/>
            <a:ext cx="874118" cy="542016"/>
            <a:chOff x="0" y="555171"/>
            <a:chExt cx="874118" cy="522515"/>
          </a:xfrm>
          <a:solidFill>
            <a:schemeClr val="accent1"/>
          </a:solidFill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4A7F49E-7C8D-4AFF-90F8-C6246750C33F}"/>
                </a:ext>
              </a:extLst>
            </p:cNvPr>
            <p:cNvSpPr/>
            <p:nvPr/>
          </p:nvSpPr>
          <p:spPr>
            <a:xfrm>
              <a:off x="0" y="555171"/>
              <a:ext cx="620486" cy="522515"/>
            </a:xfrm>
            <a:prstGeom prst="rect">
              <a:avLst/>
            </a:prstGeom>
            <a:gradFill flip="none" rotWithShape="1">
              <a:gsLst>
                <a:gs pos="61000">
                  <a:srgbClr val="5ADCB1"/>
                </a:gs>
                <a:gs pos="10000">
                  <a:srgbClr val="2991DC"/>
                </a:gs>
                <a:gs pos="0">
                  <a:srgbClr val="207ABE"/>
                </a:gs>
                <a:gs pos="100000">
                  <a:srgbClr val="6DFCAC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b="0" i="0" noProof="0" dirty="0">
                <a:solidFill>
                  <a:schemeClr val="l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789EE7D-3076-4CA6-AD9D-EB97DABD81B8}"/>
                </a:ext>
              </a:extLst>
            </p:cNvPr>
            <p:cNvSpPr/>
            <p:nvPr/>
          </p:nvSpPr>
          <p:spPr>
            <a:xfrm>
              <a:off x="656769" y="555171"/>
              <a:ext cx="45719" cy="522515"/>
            </a:xfrm>
            <a:prstGeom prst="rect">
              <a:avLst/>
            </a:prstGeom>
            <a:gradFill flip="none" rotWithShape="1">
              <a:gsLst>
                <a:gs pos="61000">
                  <a:srgbClr val="5ADCB1"/>
                </a:gs>
                <a:gs pos="10000">
                  <a:srgbClr val="2991DC"/>
                </a:gs>
                <a:gs pos="0">
                  <a:srgbClr val="207ABE"/>
                </a:gs>
                <a:gs pos="100000">
                  <a:srgbClr val="6DFCAC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b="0" i="0" noProof="0" dirty="0">
                <a:solidFill>
                  <a:schemeClr val="l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F3C0F7C-69CE-4479-B775-FCE18B3A505F}"/>
                </a:ext>
              </a:extLst>
            </p:cNvPr>
            <p:cNvSpPr/>
            <p:nvPr/>
          </p:nvSpPr>
          <p:spPr>
            <a:xfrm flipH="1">
              <a:off x="745667" y="555171"/>
              <a:ext cx="128451" cy="522515"/>
            </a:xfrm>
            <a:prstGeom prst="rect">
              <a:avLst/>
            </a:prstGeom>
            <a:gradFill flip="none" rotWithShape="1">
              <a:gsLst>
                <a:gs pos="61000">
                  <a:srgbClr val="5ADCB1"/>
                </a:gs>
                <a:gs pos="10000">
                  <a:srgbClr val="2991DC"/>
                </a:gs>
                <a:gs pos="0">
                  <a:srgbClr val="207ABE"/>
                </a:gs>
                <a:gs pos="100000">
                  <a:srgbClr val="6DFCAC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b="0" i="0" noProof="0" dirty="0">
                <a:solidFill>
                  <a:schemeClr val="l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27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CAE7A22C-19DF-4481-9FFD-957904360794}"/>
              </a:ext>
            </a:extLst>
          </p:cNvPr>
          <p:cNvGrpSpPr/>
          <p:nvPr userDrawn="1"/>
        </p:nvGrpSpPr>
        <p:grpSpPr>
          <a:xfrm>
            <a:off x="11497647" y="552494"/>
            <a:ext cx="400109" cy="380838"/>
            <a:chOff x="11229915" y="368563"/>
            <a:chExt cx="400109" cy="380838"/>
          </a:xfrm>
          <a:solidFill>
            <a:schemeClr val="bg1"/>
          </a:solidFill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DDB75B7-2C9D-41C8-9511-028CB8283A8E}"/>
                </a:ext>
              </a:extLst>
            </p:cNvPr>
            <p:cNvSpPr/>
            <p:nvPr/>
          </p:nvSpPr>
          <p:spPr>
            <a:xfrm>
              <a:off x="11229919" y="368563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800AD22E-9042-4EB1-8355-E50AA8619D5D}"/>
                </a:ext>
              </a:extLst>
            </p:cNvPr>
            <p:cNvSpPr/>
            <p:nvPr/>
          </p:nvSpPr>
          <p:spPr>
            <a:xfrm>
              <a:off x="11229915" y="526324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3489AFAA-F4FC-4555-9365-56B98344E523}"/>
                </a:ext>
              </a:extLst>
            </p:cNvPr>
            <p:cNvSpPr/>
            <p:nvPr/>
          </p:nvSpPr>
          <p:spPr>
            <a:xfrm>
              <a:off x="11229919" y="684085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98F1569-0F53-4D10-9BB7-317F36EB6EB7}"/>
                </a:ext>
              </a:extLst>
            </p:cNvPr>
            <p:cNvSpPr/>
            <p:nvPr/>
          </p:nvSpPr>
          <p:spPr>
            <a:xfrm>
              <a:off x="11395928" y="368563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D2CBB0D9-6407-4225-9967-971BE9E76C6C}"/>
                </a:ext>
              </a:extLst>
            </p:cNvPr>
            <p:cNvSpPr/>
            <p:nvPr/>
          </p:nvSpPr>
          <p:spPr>
            <a:xfrm>
              <a:off x="11395924" y="526324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EDDCE6A7-35E3-4341-96A0-7B0D3E6558E5}"/>
                </a:ext>
              </a:extLst>
            </p:cNvPr>
            <p:cNvSpPr/>
            <p:nvPr/>
          </p:nvSpPr>
          <p:spPr>
            <a:xfrm>
              <a:off x="11395924" y="684085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4DED886-66E0-4BFF-A033-696DD37F7B80}"/>
                </a:ext>
              </a:extLst>
            </p:cNvPr>
            <p:cNvSpPr/>
            <p:nvPr/>
          </p:nvSpPr>
          <p:spPr>
            <a:xfrm>
              <a:off x="11564708" y="368563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B3B7C565-2BF7-4A4F-A4BF-565E1876690F}"/>
                </a:ext>
              </a:extLst>
            </p:cNvPr>
            <p:cNvSpPr/>
            <p:nvPr/>
          </p:nvSpPr>
          <p:spPr>
            <a:xfrm>
              <a:off x="11561933" y="526324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63966D87-7ECF-4EE0-99BC-12CA8675BFF5}"/>
                </a:ext>
              </a:extLst>
            </p:cNvPr>
            <p:cNvSpPr/>
            <p:nvPr/>
          </p:nvSpPr>
          <p:spPr>
            <a:xfrm>
              <a:off x="11561933" y="684085"/>
              <a:ext cx="65316" cy="6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 i="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204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0FBE94-2466-4FB7-8735-407146E5A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92B323-E309-47E7-9FA3-29C18F194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A66195-4A5C-4986-9677-4B6AE48E1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4F083E-129D-42DC-B8C9-67BEF29B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443DB9-4682-4AFC-9FB3-AA9387340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DE4521-3F42-4227-8D43-DB1A0C872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1746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9FA64-DAC5-46A6-875A-AF2FB67B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7287B6-D639-4025-AF52-11788EF48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D0BFB7C-F46A-4029-A2B3-D139B510D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61FC3C-82C7-4E6F-9008-B83E60418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6DA6DB-8FE0-4406-B349-354D629297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4447DB-39D1-483A-B422-759074C7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51213AC-2D85-417D-885F-5B78D0711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E88AC4-7679-4476-8F79-7A800CB06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7443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87ABEA-DBAE-424F-A916-897ECCA6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1677D52-E5B6-4717-86D5-C2A2C2B4B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3F036B-FCC2-4403-8E91-00CB423FB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52ED87-50B9-4539-99BC-04795F4C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941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BC811B8-B5BF-4A37-ADD2-F91184D9D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8CAE34-0602-4E31-A6D7-97D9816B6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A86AC8-2715-4653-ACF4-A6EA302F70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57BF62-2708-4137-AF6C-7426DB902D0F}" type="datetimeFigureOut">
              <a:rPr lang="zh-CN" altLang="en-US" smtClean="0"/>
              <a:pPr/>
              <a:t>2020/6/21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5C9066-022A-44A5-B7CB-FA03E6AB3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CD1DA4-7BA5-4715-94F8-A97A6E4B0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756ACEE2-2480-4E0C-9785-8BB2DB87801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5400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61" r:id="rId3"/>
    <p:sldLayoutId id="2147483660" r:id="rId4"/>
    <p:sldLayoutId id="2147483655" r:id="rId5"/>
    <p:sldLayoutId id="2147483651" r:id="rId6"/>
    <p:sldLayoutId id="2147483652" r:id="rId7"/>
    <p:sldLayoutId id="2147483653" r:id="rId8"/>
    <p:sldLayoutId id="2147483654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3BE82C0E-1438-4B04-98C5-F8C1D31D75FD}"/>
              </a:ext>
            </a:extLst>
          </p:cNvPr>
          <p:cNvSpPr/>
          <p:nvPr/>
        </p:nvSpPr>
        <p:spPr>
          <a:xfrm flipV="1">
            <a:off x="6061636" y="3891919"/>
            <a:ext cx="68729" cy="59249"/>
          </a:xfrm>
          <a:prstGeom prst="triangl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AF3A8DA-B6FD-4E8C-95AE-374730EBD9A3}"/>
              </a:ext>
            </a:extLst>
          </p:cNvPr>
          <p:cNvGrpSpPr/>
          <p:nvPr/>
        </p:nvGrpSpPr>
        <p:grpSpPr>
          <a:xfrm>
            <a:off x="11520507" y="354049"/>
            <a:ext cx="400109" cy="380838"/>
            <a:chOff x="11229915" y="368563"/>
            <a:chExt cx="400109" cy="380838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38818037-6776-4443-83AC-D18074FAF52A}"/>
                </a:ext>
              </a:extLst>
            </p:cNvPr>
            <p:cNvSpPr/>
            <p:nvPr/>
          </p:nvSpPr>
          <p:spPr>
            <a:xfrm>
              <a:off x="11229919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0488664-9C25-4CCC-806F-D7263DA6FCAC}"/>
                </a:ext>
              </a:extLst>
            </p:cNvPr>
            <p:cNvSpPr/>
            <p:nvPr/>
          </p:nvSpPr>
          <p:spPr>
            <a:xfrm>
              <a:off x="11229915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F71DA8E-C96A-41D6-8EEA-365CB8CF0D9A}"/>
                </a:ext>
              </a:extLst>
            </p:cNvPr>
            <p:cNvSpPr/>
            <p:nvPr/>
          </p:nvSpPr>
          <p:spPr>
            <a:xfrm>
              <a:off x="11229919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29C3CB79-C22E-4598-8E26-3B3A562BE6AB}"/>
                </a:ext>
              </a:extLst>
            </p:cNvPr>
            <p:cNvSpPr/>
            <p:nvPr/>
          </p:nvSpPr>
          <p:spPr>
            <a:xfrm>
              <a:off x="1139592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AE055850-F0EE-491D-9904-2B00B83B8D9A}"/>
                </a:ext>
              </a:extLst>
            </p:cNvPr>
            <p:cNvSpPr/>
            <p:nvPr/>
          </p:nvSpPr>
          <p:spPr>
            <a:xfrm>
              <a:off x="11395924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643AEE8-6CB3-4E30-86D8-C3DCB7F1FA20}"/>
                </a:ext>
              </a:extLst>
            </p:cNvPr>
            <p:cNvSpPr/>
            <p:nvPr/>
          </p:nvSpPr>
          <p:spPr>
            <a:xfrm>
              <a:off x="11395924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8978F339-9D43-437B-9A4E-127526836B05}"/>
                </a:ext>
              </a:extLst>
            </p:cNvPr>
            <p:cNvSpPr/>
            <p:nvPr/>
          </p:nvSpPr>
          <p:spPr>
            <a:xfrm>
              <a:off x="1156470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F1BC7F6-0AFF-42B1-A892-D45AC3A262DF}"/>
                </a:ext>
              </a:extLst>
            </p:cNvPr>
            <p:cNvSpPr/>
            <p:nvPr/>
          </p:nvSpPr>
          <p:spPr>
            <a:xfrm>
              <a:off x="11561933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6FC8F69D-87B4-4238-B03C-5BE37D71E30D}"/>
                </a:ext>
              </a:extLst>
            </p:cNvPr>
            <p:cNvSpPr/>
            <p:nvPr/>
          </p:nvSpPr>
          <p:spPr>
            <a:xfrm>
              <a:off x="11561933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2684DAB-5080-498A-B9E1-090733BB0650}"/>
              </a:ext>
            </a:extLst>
          </p:cNvPr>
          <p:cNvGrpSpPr/>
          <p:nvPr/>
        </p:nvGrpSpPr>
        <p:grpSpPr>
          <a:xfrm>
            <a:off x="1773686" y="2504618"/>
            <a:ext cx="8099519" cy="1323439"/>
            <a:chOff x="1775588" y="2485568"/>
            <a:chExt cx="8099519" cy="1323439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C5C63D43-71ED-4781-8985-25066BE73B72}"/>
                </a:ext>
              </a:extLst>
            </p:cNvPr>
            <p:cNvSpPr/>
            <p:nvPr/>
          </p:nvSpPr>
          <p:spPr>
            <a:xfrm>
              <a:off x="1775588" y="2485568"/>
              <a:ext cx="809951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dirty="0">
                  <a:solidFill>
                    <a:prstClr val="white"/>
                  </a:solidFill>
                  <a:effectLst>
                    <a:outerShdw blurRad="165100" dist="38100" dir="2700000" algn="tl">
                      <a:srgbClr val="000000">
                        <a:alpha val="43137"/>
                      </a:srgbClr>
                    </a:outerShdw>
                  </a:effectLst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面向对象分享</a:t>
              </a:r>
            </a:p>
          </p:txBody>
        </p: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50EAD33-BBDF-4D2D-A35F-63654FAE12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14574" y="2537165"/>
              <a:ext cx="2053185" cy="0"/>
            </a:xfrm>
            <a:prstGeom prst="line">
              <a:avLst/>
            </a:prstGeom>
            <a:ln w="12700">
              <a:gradFill flip="none" rotWithShape="1">
                <a:gsLst>
                  <a:gs pos="100000">
                    <a:schemeClr val="bg1">
                      <a:alpha val="0"/>
                    </a:schemeClr>
                  </a:gs>
                  <a:gs pos="0">
                    <a:srgbClr val="FFFFFF"/>
                  </a:gs>
                  <a:gs pos="0">
                    <a:srgbClr val="FFFFFF">
                      <a:alpha val="60000"/>
                    </a:srgb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530F57A1-2547-4E41-A644-C2D0E7EA2DC2}"/>
                </a:ext>
              </a:extLst>
            </p:cNvPr>
            <p:cNvCxnSpPr>
              <a:cxnSpLocks/>
            </p:cNvCxnSpPr>
            <p:nvPr/>
          </p:nvCxnSpPr>
          <p:spPr>
            <a:xfrm>
              <a:off x="2841919" y="3733276"/>
              <a:ext cx="4458781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FFFFFF">
                      <a:alpha val="60000"/>
                    </a:srgbClr>
                  </a:gs>
                  <a:gs pos="100000">
                    <a:srgbClr val="FFFFFF">
                      <a:alpha val="0"/>
                    </a:srgb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9EDBDBD-C054-418C-8406-F3C4389DE15C}"/>
              </a:ext>
            </a:extLst>
          </p:cNvPr>
          <p:cNvGrpSpPr/>
          <p:nvPr/>
        </p:nvGrpSpPr>
        <p:grpSpPr>
          <a:xfrm>
            <a:off x="245318" y="6014389"/>
            <a:ext cx="400109" cy="380838"/>
            <a:chOff x="11229915" y="368563"/>
            <a:chExt cx="400109" cy="380838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F57890D4-B660-483B-A628-EEA4E2078CC0}"/>
                </a:ext>
              </a:extLst>
            </p:cNvPr>
            <p:cNvSpPr/>
            <p:nvPr/>
          </p:nvSpPr>
          <p:spPr>
            <a:xfrm>
              <a:off x="11229919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4B3E7063-C6FE-4AFB-A622-FDAF68CB8CBE}"/>
                </a:ext>
              </a:extLst>
            </p:cNvPr>
            <p:cNvSpPr/>
            <p:nvPr/>
          </p:nvSpPr>
          <p:spPr>
            <a:xfrm>
              <a:off x="11229915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988BE5DB-2224-45C6-81CB-F146FCA6AF4B}"/>
                </a:ext>
              </a:extLst>
            </p:cNvPr>
            <p:cNvSpPr/>
            <p:nvPr/>
          </p:nvSpPr>
          <p:spPr>
            <a:xfrm>
              <a:off x="11229919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C4916F37-406C-40B3-B818-D3EB964FCFFE}"/>
                </a:ext>
              </a:extLst>
            </p:cNvPr>
            <p:cNvSpPr/>
            <p:nvPr/>
          </p:nvSpPr>
          <p:spPr>
            <a:xfrm>
              <a:off x="1139592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81DF35D8-2382-42A6-8578-160EDCF3B8A8}"/>
                </a:ext>
              </a:extLst>
            </p:cNvPr>
            <p:cNvSpPr/>
            <p:nvPr/>
          </p:nvSpPr>
          <p:spPr>
            <a:xfrm>
              <a:off x="11395924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5CF13FEF-D61B-45F4-9BAD-01DBE71F1CAF}"/>
                </a:ext>
              </a:extLst>
            </p:cNvPr>
            <p:cNvSpPr/>
            <p:nvPr/>
          </p:nvSpPr>
          <p:spPr>
            <a:xfrm>
              <a:off x="11395924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8D4957EB-AB6C-46E9-891D-D2872FC8493D}"/>
                </a:ext>
              </a:extLst>
            </p:cNvPr>
            <p:cNvSpPr/>
            <p:nvPr/>
          </p:nvSpPr>
          <p:spPr>
            <a:xfrm>
              <a:off x="11564708" y="368563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5AF77DAD-7D44-41F1-ADE0-7DA70E80C05A}"/>
                </a:ext>
              </a:extLst>
            </p:cNvPr>
            <p:cNvSpPr/>
            <p:nvPr/>
          </p:nvSpPr>
          <p:spPr>
            <a:xfrm>
              <a:off x="11561933" y="526324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FB82BE55-88FC-45EC-945D-497FC58A85AB}"/>
                </a:ext>
              </a:extLst>
            </p:cNvPr>
            <p:cNvSpPr/>
            <p:nvPr/>
          </p:nvSpPr>
          <p:spPr>
            <a:xfrm>
              <a:off x="11561933" y="684085"/>
              <a:ext cx="65316" cy="65316"/>
            </a:xfrm>
            <a:prstGeom prst="ellipse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483C971-6FF5-4F4F-A3EF-16DCDCB20926}"/>
              </a:ext>
            </a:extLst>
          </p:cNvPr>
          <p:cNvGrpSpPr/>
          <p:nvPr/>
        </p:nvGrpSpPr>
        <p:grpSpPr>
          <a:xfrm>
            <a:off x="4557052" y="5295793"/>
            <a:ext cx="3132798" cy="1093681"/>
            <a:chOff x="4557052" y="5295793"/>
            <a:chExt cx="3132798" cy="1093681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7EA081B-FF08-1E49-B4AB-783A04A89E86}"/>
                </a:ext>
              </a:extLst>
            </p:cNvPr>
            <p:cNvSpPr txBox="1"/>
            <p:nvPr/>
          </p:nvSpPr>
          <p:spPr>
            <a:xfrm>
              <a:off x="4557052" y="5617987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AID</a:t>
              </a:r>
              <a:r>
                <a:rPr lang="zh-CN" altLang="en-US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</a:t>
              </a:r>
              <a:r>
                <a:rPr lang="en-US" altLang="zh-CN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2005</a:t>
              </a:r>
              <a:r>
                <a:rPr lang="zh-CN" altLang="en-US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北京 曹海欧</a:t>
              </a:r>
            </a:p>
          </p:txBody>
        </p: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EC64547F-A697-0C4E-91CB-E2D0732495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6712" y="5295793"/>
              <a:ext cx="255356" cy="255356"/>
            </a:xfrm>
            <a:prstGeom prst="rect">
              <a:avLst/>
            </a:prstGeom>
          </p:spPr>
        </p:pic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6FD162EE-7BA4-A746-807F-33B74D6DEAD0}"/>
                </a:ext>
              </a:extLst>
            </p:cNvPr>
            <p:cNvSpPr txBox="1"/>
            <p:nvPr/>
          </p:nvSpPr>
          <p:spPr>
            <a:xfrm>
              <a:off x="4575175" y="6020142"/>
              <a:ext cx="3114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2020</a:t>
              </a:r>
              <a:r>
                <a:rPr lang="zh-CN" altLang="en-US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年</a:t>
              </a:r>
              <a:r>
                <a:rPr lang="en-US" altLang="zh-CN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6</a:t>
              </a:r>
              <a:r>
                <a:rPr lang="zh-CN" altLang="en-US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114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单一职责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一个类有且只有一个改变它的原因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———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每个软件专注于自己服务的区域，功能可以多样，但是修改原因只有一个，如微信只受中国政府政策影响，不受欧美政策影响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82723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84081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支付功能</a:t>
              </a:r>
              <a:endParaRPr lang="en-US" altLang="zh-CN" sz="1600" baseline="-25000" dirty="0"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在线会议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更换背景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84127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00434" y="3127941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8ACA604-A923-B241-AAC2-7F8F5C64D0AB}"/>
              </a:ext>
            </a:extLst>
          </p:cNvPr>
          <p:cNvSpPr/>
          <p:nvPr/>
        </p:nvSpPr>
        <p:spPr>
          <a:xfrm>
            <a:off x="3072341" y="3683351"/>
            <a:ext cx="1894600" cy="199293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F0D9D1B-1F9F-A147-9EFB-9DB6DA8ADB65}"/>
              </a:ext>
            </a:extLst>
          </p:cNvPr>
          <p:cNvSpPr txBox="1"/>
          <p:nvPr/>
        </p:nvSpPr>
        <p:spPr>
          <a:xfrm>
            <a:off x="10633931" y="6395565"/>
            <a:ext cx="11479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A859D37-EC16-1D4B-BBA2-D8E0CBD15A8E}"/>
              </a:ext>
            </a:extLst>
          </p:cNvPr>
          <p:cNvSpPr txBox="1"/>
          <p:nvPr/>
        </p:nvSpPr>
        <p:spPr>
          <a:xfrm>
            <a:off x="6598634" y="4425271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6" name="直接箭头连接符 57">
            <a:extLst>
              <a:ext uri="{FF2B5EF4-FFF2-40B4-BE49-F238E27FC236}">
                <a16:creationId xmlns:a16="http://schemas.microsoft.com/office/drawing/2014/main" id="{846152A2-FE60-9C42-B928-16C5252AE8A5}"/>
              </a:ext>
            </a:extLst>
          </p:cNvPr>
          <p:cNvCxnSpPr>
            <a:cxnSpLocks/>
          </p:cNvCxnSpPr>
          <p:nvPr/>
        </p:nvCxnSpPr>
        <p:spPr>
          <a:xfrm flipV="1">
            <a:off x="4972791" y="3767102"/>
            <a:ext cx="1786791" cy="364122"/>
          </a:xfrm>
          <a:prstGeom prst="straightConnector1">
            <a:avLst/>
          </a:prstGeom>
          <a:ln w="28575">
            <a:solidFill>
              <a:srgbClr val="59BA2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C6ED836F-A8AB-294D-A675-133DFF50B442}"/>
              </a:ext>
            </a:extLst>
          </p:cNvPr>
          <p:cNvSpPr txBox="1"/>
          <p:nvPr/>
        </p:nvSpPr>
        <p:spPr>
          <a:xfrm rot="20896057">
            <a:off x="5175621" y="3626971"/>
            <a:ext cx="1078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59BA21"/>
                </a:solidFill>
                <a:latin typeface="+mj-ea"/>
                <a:ea typeface="+mj-ea"/>
              </a:rPr>
              <a:t>参数</a:t>
            </a:r>
            <a:endParaRPr lang="en-US" altLang="zh-CN" sz="2000" dirty="0">
              <a:solidFill>
                <a:srgbClr val="59BA21"/>
              </a:solidFill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59BA21"/>
                </a:solidFill>
                <a:latin typeface="+mj-ea"/>
                <a:ea typeface="+mj-ea"/>
              </a:rPr>
              <a:t>调用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59BA21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C86B10E1-F006-9943-914F-AD26BB7C050B}"/>
              </a:ext>
            </a:extLst>
          </p:cNvPr>
          <p:cNvSpPr/>
          <p:nvPr/>
        </p:nvSpPr>
        <p:spPr>
          <a:xfrm>
            <a:off x="5291613" y="4964616"/>
            <a:ext cx="1445632" cy="183105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E3945CC7-97E1-4946-B425-812C2EA78A4B}"/>
              </a:ext>
            </a:extLst>
          </p:cNvPr>
          <p:cNvSpPr txBox="1"/>
          <p:nvPr/>
        </p:nvSpPr>
        <p:spPr>
          <a:xfrm>
            <a:off x="5409782" y="6371739"/>
            <a:ext cx="1147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中国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2FCD6CBF-4171-8A4E-A8E5-05C4918BAA05}"/>
              </a:ext>
            </a:extLst>
          </p:cNvPr>
          <p:cNvSpPr/>
          <p:nvPr/>
        </p:nvSpPr>
        <p:spPr>
          <a:xfrm>
            <a:off x="7095370" y="4961887"/>
            <a:ext cx="1445632" cy="183105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4B38DA0C-2F2E-8843-B615-8546AA77A735}"/>
              </a:ext>
            </a:extLst>
          </p:cNvPr>
          <p:cNvSpPr txBox="1"/>
          <p:nvPr/>
        </p:nvSpPr>
        <p:spPr>
          <a:xfrm>
            <a:off x="7274954" y="6366429"/>
            <a:ext cx="1147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欧美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0422AB19-964B-EB44-9065-CA5B2809423F}"/>
              </a:ext>
            </a:extLst>
          </p:cNvPr>
          <p:cNvSpPr/>
          <p:nvPr/>
        </p:nvSpPr>
        <p:spPr>
          <a:xfrm>
            <a:off x="8983843" y="4961887"/>
            <a:ext cx="1445632" cy="183105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448B3FF1-C782-A44D-B305-1C1B1910FDE1}"/>
              </a:ext>
            </a:extLst>
          </p:cNvPr>
          <p:cNvSpPr txBox="1"/>
          <p:nvPr/>
        </p:nvSpPr>
        <p:spPr>
          <a:xfrm>
            <a:off x="9163427" y="6366429"/>
            <a:ext cx="1147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韩国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B494F138-C43E-3A4F-A4F8-43C33C8D358F}"/>
              </a:ext>
            </a:extLst>
          </p:cNvPr>
          <p:cNvSpPr txBox="1"/>
          <p:nvPr/>
        </p:nvSpPr>
        <p:spPr>
          <a:xfrm>
            <a:off x="3389647" y="5180345"/>
            <a:ext cx="1147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联系谁</a:t>
            </a:r>
          </a:p>
        </p:txBody>
      </p: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D5336CC8-211C-0147-AD1D-31B157E83636}"/>
              </a:ext>
            </a:extLst>
          </p:cNvPr>
          <p:cNvCxnSpPr>
            <a:cxnSpLocks/>
          </p:cNvCxnSpPr>
          <p:nvPr/>
        </p:nvCxnSpPr>
        <p:spPr>
          <a:xfrm flipV="1">
            <a:off x="3448945" y="3092069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4E209308-A131-384D-B2B4-C6136D74250E}"/>
              </a:ext>
            </a:extLst>
          </p:cNvPr>
          <p:cNvSpPr/>
          <p:nvPr/>
        </p:nvSpPr>
        <p:spPr>
          <a:xfrm>
            <a:off x="6897041" y="2636712"/>
            <a:ext cx="2748089" cy="156304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54AEA0F3-CC87-C848-85CF-ECA761B2DF06}"/>
              </a:ext>
            </a:extLst>
          </p:cNvPr>
          <p:cNvSpPr txBox="1"/>
          <p:nvPr/>
        </p:nvSpPr>
        <p:spPr>
          <a:xfrm>
            <a:off x="8497182" y="3006647"/>
            <a:ext cx="1147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隔离</a:t>
            </a:r>
            <a:endParaRPr kumimoji="0" lang="en-US" altLang="zh-CN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变化</a:t>
            </a:r>
          </a:p>
        </p:txBody>
      </p:sp>
    </p:spTree>
    <p:extLst>
      <p:ext uri="{BB962C8B-B14F-4D97-AF65-F5344CB8AC3E}">
        <p14:creationId xmlns:p14="http://schemas.microsoft.com/office/powerpoint/2010/main" val="1559953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依赖倒置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客户端代码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调用的类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尽量依赖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抽象</a:t>
            </a:r>
          </a:p>
          <a:p>
            <a:pPr lvl="0" algn="just"/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———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客户编码时调用抽象的通讯工具类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执行时使用具体的软件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062441" y="3813376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234" y="3826959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solidFill>
                    <a:srgbClr val="FF0000"/>
                  </a:solidFill>
                  <a:latin typeface="+mj-ea"/>
                </a:rPr>
                <a:t>支付功能</a:t>
              </a:r>
              <a:endParaRPr lang="en-US" altLang="zh-CN" sz="1600" baseline="-25000" dirty="0">
                <a:solidFill>
                  <a:srgbClr val="FF0000"/>
                </a:solidFill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solidFill>
                    <a:srgbClr val="FF0000"/>
                  </a:solidFill>
                  <a:latin typeface="+mj-ea"/>
                </a:rPr>
                <a:t>在线会议</a:t>
              </a:r>
              <a:endParaRPr lang="en-US" altLang="zh-CN" sz="1600" baseline="-25000" dirty="0">
                <a:solidFill>
                  <a:srgbClr val="FF0000"/>
                </a:solidFill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solidFill>
                    <a:srgbClr val="FF0000"/>
                  </a:solidFill>
                  <a:latin typeface="+mj-ea"/>
                </a:rPr>
                <a:t>更换背景</a:t>
              </a:r>
              <a:endParaRPr lang="en-US" altLang="zh-CN" sz="1600" baseline="-25000" dirty="0">
                <a:solidFill>
                  <a:srgbClr val="FF0000"/>
                </a:solidFill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294837" y="4827419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2927750" y="3114087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 flipV="1">
            <a:off x="4972791" y="3767102"/>
            <a:ext cx="1786791" cy="364122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 rot="20896057">
            <a:off x="5172674" y="3521370"/>
            <a:ext cx="1360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新依赖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50FBE468-6740-354E-9B13-F1F9D95B2BC9}"/>
              </a:ext>
            </a:extLst>
          </p:cNvPr>
          <p:cNvSpPr txBox="1"/>
          <p:nvPr/>
        </p:nvSpPr>
        <p:spPr>
          <a:xfrm>
            <a:off x="6676636" y="6391765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A76CAC9E-2BCC-B644-AD7F-DA651C706DDA}"/>
              </a:ext>
            </a:extLst>
          </p:cNvPr>
          <p:cNvSpPr txBox="1"/>
          <p:nvPr/>
        </p:nvSpPr>
        <p:spPr>
          <a:xfrm>
            <a:off x="6486782" y="4425271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64FE3EA3-D68E-6A48-BD13-F6F8DBEA6785}"/>
              </a:ext>
            </a:extLst>
          </p:cNvPr>
          <p:cNvSpPr/>
          <p:nvPr/>
        </p:nvSpPr>
        <p:spPr>
          <a:xfrm rot="20916086">
            <a:off x="4850048" y="3505922"/>
            <a:ext cx="1981389" cy="88648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497466F-9CB8-BF42-9986-6A0561D38404}"/>
              </a:ext>
            </a:extLst>
          </p:cNvPr>
          <p:cNvSpPr txBox="1"/>
          <p:nvPr/>
        </p:nvSpPr>
        <p:spPr>
          <a:xfrm>
            <a:off x="4638730" y="4672987"/>
            <a:ext cx="1066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倒置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9" name="直接箭头连接符 57">
            <a:extLst>
              <a:ext uri="{FF2B5EF4-FFF2-40B4-BE49-F238E27FC236}">
                <a16:creationId xmlns:a16="http://schemas.microsoft.com/office/drawing/2014/main" id="{526AF3DD-D531-DF4E-A060-023DC096588D}"/>
              </a:ext>
            </a:extLst>
          </p:cNvPr>
          <p:cNvCxnSpPr>
            <a:cxnSpLocks/>
          </p:cNvCxnSpPr>
          <p:nvPr/>
        </p:nvCxnSpPr>
        <p:spPr>
          <a:xfrm>
            <a:off x="4368550" y="5267974"/>
            <a:ext cx="856937" cy="634864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线连接符 69">
            <a:extLst>
              <a:ext uri="{FF2B5EF4-FFF2-40B4-BE49-F238E27FC236}">
                <a16:creationId xmlns:a16="http://schemas.microsoft.com/office/drawing/2014/main" id="{87320B15-5A48-654A-B7B7-B90755E327F4}"/>
              </a:ext>
            </a:extLst>
          </p:cNvPr>
          <p:cNvCxnSpPr>
            <a:cxnSpLocks/>
          </p:cNvCxnSpPr>
          <p:nvPr/>
        </p:nvCxnSpPr>
        <p:spPr>
          <a:xfrm>
            <a:off x="4782561" y="5343447"/>
            <a:ext cx="160893" cy="5530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连接符 70">
            <a:extLst>
              <a:ext uri="{FF2B5EF4-FFF2-40B4-BE49-F238E27FC236}">
                <a16:creationId xmlns:a16="http://schemas.microsoft.com/office/drawing/2014/main" id="{FA8639B7-9DAD-944F-B7CA-7BF2EEA723FE}"/>
              </a:ext>
            </a:extLst>
          </p:cNvPr>
          <p:cNvCxnSpPr>
            <a:cxnSpLocks/>
          </p:cNvCxnSpPr>
          <p:nvPr/>
        </p:nvCxnSpPr>
        <p:spPr>
          <a:xfrm flipH="1">
            <a:off x="4512253" y="5516563"/>
            <a:ext cx="673592" cy="36403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弧 20">
            <a:extLst>
              <a:ext uri="{FF2B5EF4-FFF2-40B4-BE49-F238E27FC236}">
                <a16:creationId xmlns:a16="http://schemas.microsoft.com/office/drawing/2014/main" id="{162B01AA-5DB8-7A47-BCFE-A7A1892CBEF8}"/>
              </a:ext>
            </a:extLst>
          </p:cNvPr>
          <p:cNvSpPr/>
          <p:nvPr/>
        </p:nvSpPr>
        <p:spPr>
          <a:xfrm rot="3966326">
            <a:off x="3755343" y="3891771"/>
            <a:ext cx="1298272" cy="1883093"/>
          </a:xfrm>
          <a:custGeom>
            <a:avLst/>
            <a:gdLst>
              <a:gd name="connsiteX0" fmla="*/ 447177 w 1298272"/>
              <a:gd name="connsiteY0" fmla="*/ 46728 h 1883093"/>
              <a:gd name="connsiteX1" fmla="*/ 1139034 w 1298272"/>
              <a:gd name="connsiteY1" fmla="*/ 323819 h 1883093"/>
              <a:gd name="connsiteX2" fmla="*/ 1298262 w 1298272"/>
              <a:gd name="connsiteY2" fmla="*/ 936469 h 1883093"/>
              <a:gd name="connsiteX3" fmla="*/ 649136 w 1298272"/>
              <a:gd name="connsiteY3" fmla="*/ 941547 h 1883093"/>
              <a:gd name="connsiteX4" fmla="*/ 447177 w 1298272"/>
              <a:gd name="connsiteY4" fmla="*/ 46728 h 1883093"/>
              <a:gd name="connsiteX0" fmla="*/ 447177 w 1298272"/>
              <a:gd name="connsiteY0" fmla="*/ 46728 h 1883093"/>
              <a:gd name="connsiteX1" fmla="*/ 1139034 w 1298272"/>
              <a:gd name="connsiteY1" fmla="*/ 323819 h 1883093"/>
              <a:gd name="connsiteX2" fmla="*/ 1298262 w 1298272"/>
              <a:gd name="connsiteY2" fmla="*/ 936469 h 1883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272" h="1883093" stroke="0" extrusionOk="0">
                <a:moveTo>
                  <a:pt x="447177" y="46728"/>
                </a:moveTo>
                <a:cubicBezTo>
                  <a:pt x="645844" y="-101517"/>
                  <a:pt x="954532" y="43084"/>
                  <a:pt x="1139034" y="323819"/>
                </a:cubicBezTo>
                <a:cubicBezTo>
                  <a:pt x="1250029" y="495747"/>
                  <a:pt x="1262625" y="712307"/>
                  <a:pt x="1298262" y="936469"/>
                </a:cubicBezTo>
                <a:cubicBezTo>
                  <a:pt x="1084151" y="967110"/>
                  <a:pt x="799121" y="884689"/>
                  <a:pt x="649136" y="941547"/>
                </a:cubicBezTo>
                <a:cubicBezTo>
                  <a:pt x="613436" y="603281"/>
                  <a:pt x="574737" y="452841"/>
                  <a:pt x="447177" y="46728"/>
                </a:cubicBezTo>
                <a:close/>
              </a:path>
              <a:path w="1298272" h="1883093" fill="none" extrusionOk="0">
                <a:moveTo>
                  <a:pt x="447177" y="46728"/>
                </a:moveTo>
                <a:cubicBezTo>
                  <a:pt x="691724" y="-104485"/>
                  <a:pt x="962770" y="45089"/>
                  <a:pt x="1139034" y="323819"/>
                </a:cubicBezTo>
                <a:cubicBezTo>
                  <a:pt x="1273778" y="512221"/>
                  <a:pt x="1340318" y="721513"/>
                  <a:pt x="1298262" y="936469"/>
                </a:cubicBezTo>
              </a:path>
              <a:path w="1298272" h="1883093" fill="none" stroke="0" extrusionOk="0">
                <a:moveTo>
                  <a:pt x="447177" y="46728"/>
                </a:moveTo>
                <a:cubicBezTo>
                  <a:pt x="716737" y="-68504"/>
                  <a:pt x="973577" y="26205"/>
                  <a:pt x="1139034" y="323819"/>
                </a:cubicBezTo>
                <a:cubicBezTo>
                  <a:pt x="1237770" y="493347"/>
                  <a:pt x="1272935" y="734257"/>
                  <a:pt x="1298262" y="936469"/>
                </a:cubicBezTo>
              </a:path>
            </a:pathLst>
          </a:custGeom>
          <a:ln w="1905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arc">
                    <a:avLst>
                      <a:gd name="adj1" fmla="val 15436894"/>
                      <a:gd name="adj2" fmla="val 21573107"/>
                    </a:avLst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5B52BCB7-C0AC-D64B-B5C5-4D53D8061BD6}"/>
              </a:ext>
            </a:extLst>
          </p:cNvPr>
          <p:cNvSpPr txBox="1"/>
          <p:nvPr/>
        </p:nvSpPr>
        <p:spPr>
          <a:xfrm>
            <a:off x="3582549" y="5444790"/>
            <a:ext cx="1351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旧依赖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85859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组合复用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用户类通过参数调用父类对象即为</a:t>
            </a:r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组合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，用户类调用子类的功能而不是自己写相同的方法即为</a:t>
            </a:r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复用</a:t>
            </a:r>
            <a:endParaRPr lang="zh-CN" altLang="en-US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82723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84081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支付功能</a:t>
              </a:r>
              <a:endParaRPr lang="en-US" altLang="zh-CN" sz="1600" baseline="-25000" dirty="0"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在线会议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更换背景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84127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84F379A-0479-5444-982F-2BE2E44A15C0}"/>
              </a:ext>
            </a:extLst>
          </p:cNvPr>
          <p:cNvSpPr txBox="1"/>
          <p:nvPr/>
        </p:nvSpPr>
        <p:spPr>
          <a:xfrm>
            <a:off x="3871068" y="6047372"/>
            <a:ext cx="1066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复用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00434" y="3127941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8ACA604-A923-B241-AAC2-7F8F5C64D0AB}"/>
              </a:ext>
            </a:extLst>
          </p:cNvPr>
          <p:cNvSpPr/>
          <p:nvPr/>
        </p:nvSpPr>
        <p:spPr>
          <a:xfrm>
            <a:off x="5427253" y="6428500"/>
            <a:ext cx="1175290" cy="33664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dirty="0">
                <a:solidFill>
                  <a:srgbClr val="FF0000"/>
                </a:solidFill>
                <a:latin typeface="+mj-ea"/>
              </a:rPr>
              <a:t>支付功能</a:t>
            </a:r>
            <a:endParaRPr lang="en-US" altLang="zh-CN" dirty="0">
              <a:solidFill>
                <a:srgbClr val="FF0000"/>
              </a:solidFill>
              <a:latin typeface="+mj-ea"/>
            </a:endParaRPr>
          </a:p>
        </p:txBody>
      </p:sp>
      <p:cxnSp>
        <p:nvCxnSpPr>
          <p:cNvPr id="75" name="直线连接符 74">
            <a:extLst>
              <a:ext uri="{FF2B5EF4-FFF2-40B4-BE49-F238E27FC236}">
                <a16:creationId xmlns:a16="http://schemas.microsoft.com/office/drawing/2014/main" id="{DAA3DDFA-CB92-894A-82A0-9076E614EE60}"/>
              </a:ext>
            </a:extLst>
          </p:cNvPr>
          <p:cNvCxnSpPr>
            <a:cxnSpLocks/>
          </p:cNvCxnSpPr>
          <p:nvPr/>
        </p:nvCxnSpPr>
        <p:spPr>
          <a:xfrm flipV="1">
            <a:off x="3547440" y="3017187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 flipV="1">
            <a:off x="4972791" y="3767102"/>
            <a:ext cx="1786791" cy="364122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 rot="20896057">
            <a:off x="5351919" y="3902744"/>
            <a:ext cx="1375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FF0000"/>
                </a:solidFill>
                <a:latin typeface="+mj-ea"/>
                <a:ea typeface="+mj-ea"/>
              </a:rPr>
              <a:t>参数调用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B00E743C-A152-F548-85F3-436525A79D0E}"/>
              </a:ext>
            </a:extLst>
          </p:cNvPr>
          <p:cNvSpPr txBox="1"/>
          <p:nvPr/>
        </p:nvSpPr>
        <p:spPr>
          <a:xfrm rot="20896057">
            <a:off x="5127062" y="3483216"/>
            <a:ext cx="1375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组合</a:t>
            </a:r>
          </a:p>
        </p:txBody>
      </p:sp>
      <p:cxnSp>
        <p:nvCxnSpPr>
          <p:cNvPr id="67" name="直接箭头连接符 57">
            <a:extLst>
              <a:ext uri="{FF2B5EF4-FFF2-40B4-BE49-F238E27FC236}">
                <a16:creationId xmlns:a16="http://schemas.microsoft.com/office/drawing/2014/main" id="{74DF46B3-0F86-CB43-B551-860089AD41F9}"/>
              </a:ext>
            </a:extLst>
          </p:cNvPr>
          <p:cNvCxnSpPr>
            <a:cxnSpLocks/>
          </p:cNvCxnSpPr>
          <p:nvPr/>
        </p:nvCxnSpPr>
        <p:spPr>
          <a:xfrm>
            <a:off x="4329194" y="5800339"/>
            <a:ext cx="949415" cy="708698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3EB37E2C-DC12-554B-98D9-FD70220E0156}"/>
              </a:ext>
            </a:extLst>
          </p:cNvPr>
          <p:cNvGrpSpPr/>
          <p:nvPr/>
        </p:nvGrpSpPr>
        <p:grpSpPr>
          <a:xfrm>
            <a:off x="3809566" y="2048940"/>
            <a:ext cx="2430944" cy="469630"/>
            <a:chOff x="3833316" y="2048940"/>
            <a:chExt cx="2430944" cy="469630"/>
          </a:xfrm>
        </p:grpSpPr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4942E430-80F7-7740-B1EB-FBD2C86F3420}"/>
                </a:ext>
              </a:extLst>
            </p:cNvPr>
            <p:cNvSpPr/>
            <p:nvPr/>
          </p:nvSpPr>
          <p:spPr>
            <a:xfrm>
              <a:off x="3833316" y="2048940"/>
              <a:ext cx="2430944" cy="469630"/>
            </a:xfrm>
            <a:prstGeom prst="rect">
              <a:avLst/>
            </a:prstGeom>
            <a:solidFill>
              <a:srgbClr val="41A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CF2D4F76-4866-4F4F-BC57-3E046C510932}"/>
                </a:ext>
              </a:extLst>
            </p:cNvPr>
            <p:cNvSpPr txBox="1"/>
            <p:nvPr/>
          </p:nvSpPr>
          <p:spPr>
            <a:xfrm>
              <a:off x="3833316" y="2080187"/>
              <a:ext cx="243094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优先使用组合复用</a:t>
              </a:r>
              <a:endPara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CDA53E21-87BC-DA4C-B62E-C117BC162F71}"/>
              </a:ext>
            </a:extLst>
          </p:cNvPr>
          <p:cNvSpPr txBox="1"/>
          <p:nvPr/>
        </p:nvSpPr>
        <p:spPr>
          <a:xfrm>
            <a:off x="6759761" y="6391765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FAC54C79-68BE-B546-A52D-915BF1DD8AE8}"/>
              </a:ext>
            </a:extLst>
          </p:cNvPr>
          <p:cNvSpPr txBox="1"/>
          <p:nvPr/>
        </p:nvSpPr>
        <p:spPr>
          <a:xfrm>
            <a:off x="6510439" y="4425271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25E3E0B7-9294-9E40-A834-1131BFDBEC74}"/>
              </a:ext>
            </a:extLst>
          </p:cNvPr>
          <p:cNvSpPr/>
          <p:nvPr/>
        </p:nvSpPr>
        <p:spPr>
          <a:xfrm rot="20916086">
            <a:off x="4850048" y="3505922"/>
            <a:ext cx="1981389" cy="88648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C70AF668-CAC1-724D-8815-E47DBE36D909}"/>
              </a:ext>
            </a:extLst>
          </p:cNvPr>
          <p:cNvSpPr/>
          <p:nvPr/>
        </p:nvSpPr>
        <p:spPr>
          <a:xfrm>
            <a:off x="3434236" y="5361552"/>
            <a:ext cx="1066489" cy="336649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1400" dirty="0">
                <a:solidFill>
                  <a:schemeClr val="tx1"/>
                </a:solidFill>
                <a:latin typeface="+mj-ea"/>
              </a:rPr>
              <a:t>支付功能</a:t>
            </a:r>
            <a:endParaRPr lang="en-US" altLang="zh-CN" sz="1400" dirty="0">
              <a:solidFill>
                <a:schemeClr val="tx1"/>
              </a:solidFill>
              <a:latin typeface="+mj-ea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07B32C71-1302-4147-B896-843EE339E0AA}"/>
              </a:ext>
            </a:extLst>
          </p:cNvPr>
          <p:cNvCxnSpPr/>
          <p:nvPr/>
        </p:nvCxnSpPr>
        <p:spPr>
          <a:xfrm>
            <a:off x="3613613" y="5245796"/>
            <a:ext cx="716625" cy="7166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连接符 67">
            <a:extLst>
              <a:ext uri="{FF2B5EF4-FFF2-40B4-BE49-F238E27FC236}">
                <a16:creationId xmlns:a16="http://schemas.microsoft.com/office/drawing/2014/main" id="{A4843091-7D52-5441-90DE-70330787048D}"/>
              </a:ext>
            </a:extLst>
          </p:cNvPr>
          <p:cNvCxnSpPr>
            <a:cxnSpLocks/>
          </p:cNvCxnSpPr>
          <p:nvPr/>
        </p:nvCxnSpPr>
        <p:spPr>
          <a:xfrm rot="5400000">
            <a:off x="3613612" y="5245796"/>
            <a:ext cx="716625" cy="7166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6878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里氏替换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里氏替换：所有需要调用父类的地方，都可以替换为子类对象。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微信在具备父类通讯工具类全部功能的基础上，还有更多惊喜。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8" name="直线连接符 67">
            <a:extLst>
              <a:ext uri="{FF2B5EF4-FFF2-40B4-BE49-F238E27FC236}">
                <a16:creationId xmlns:a16="http://schemas.microsoft.com/office/drawing/2014/main" id="{FE2317AC-3E73-184B-8F3F-E3010A6F5F3A}"/>
              </a:ext>
            </a:extLst>
          </p:cNvPr>
          <p:cNvCxnSpPr>
            <a:cxnSpLocks/>
          </p:cNvCxnSpPr>
          <p:nvPr/>
        </p:nvCxnSpPr>
        <p:spPr>
          <a:xfrm flipV="1">
            <a:off x="3511471" y="2933944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328682" y="261699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475" y="263057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支付功能</a:t>
              </a:r>
              <a:endParaRPr lang="en-US" altLang="zh-CN" sz="1600" baseline="-25000" dirty="0"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在线会议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更换背景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561078" y="363103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84F379A-0479-5444-982F-2BE2E44A15C0}"/>
              </a:ext>
            </a:extLst>
          </p:cNvPr>
          <p:cNvSpPr txBox="1"/>
          <p:nvPr/>
        </p:nvSpPr>
        <p:spPr>
          <a:xfrm>
            <a:off x="6759761" y="6391765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28500" y="2175337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0112111-7939-4248-9AEC-4B8391E092ED}"/>
              </a:ext>
            </a:extLst>
          </p:cNvPr>
          <p:cNvSpPr txBox="1"/>
          <p:nvPr/>
        </p:nvSpPr>
        <p:spPr>
          <a:xfrm>
            <a:off x="6598634" y="4425271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>
            <a:off x="4994586" y="3121900"/>
            <a:ext cx="1916167" cy="408328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>
            <a:off x="5279747" y="2922368"/>
            <a:ext cx="1078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参数</a:t>
            </a:r>
            <a:endParaRPr lang="en-US" altLang="zh-CN" sz="2400" dirty="0">
              <a:solidFill>
                <a:srgbClr val="FF0000"/>
              </a:solidFill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调用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D3973EE2-DBA9-5240-AF30-9551DD9181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2101" y="4001338"/>
            <a:ext cx="1559380" cy="2772231"/>
          </a:xfrm>
          <a:prstGeom prst="rect">
            <a:avLst/>
          </a:prstGeom>
        </p:spPr>
      </p:pic>
      <p:cxnSp>
        <p:nvCxnSpPr>
          <p:cNvPr id="63" name="直接箭头连接符 57">
            <a:extLst>
              <a:ext uri="{FF2B5EF4-FFF2-40B4-BE49-F238E27FC236}">
                <a16:creationId xmlns:a16="http://schemas.microsoft.com/office/drawing/2014/main" id="{5B67DC15-1403-8D45-8A1B-BE4691F06ABF}"/>
              </a:ext>
            </a:extLst>
          </p:cNvPr>
          <p:cNvCxnSpPr>
            <a:cxnSpLocks/>
          </p:cNvCxnSpPr>
          <p:nvPr/>
        </p:nvCxnSpPr>
        <p:spPr>
          <a:xfrm flipH="1" flipV="1">
            <a:off x="4383621" y="5388951"/>
            <a:ext cx="936630" cy="226099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C61F88B4-F6C8-8C42-9339-92A57CAA995F}"/>
              </a:ext>
            </a:extLst>
          </p:cNvPr>
          <p:cNvSpPr txBox="1"/>
          <p:nvPr/>
        </p:nvSpPr>
        <p:spPr>
          <a:xfrm>
            <a:off x="4383621" y="5127087"/>
            <a:ext cx="1078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结果</a:t>
            </a:r>
            <a:endParaRPr lang="en-US" altLang="zh-CN" sz="2400" dirty="0">
              <a:solidFill>
                <a:srgbClr val="FF0000"/>
              </a:solidFill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返回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D182FEFF-89C2-6846-9B70-A461BE5E4B6D}"/>
              </a:ext>
            </a:extLst>
          </p:cNvPr>
          <p:cNvSpPr/>
          <p:nvPr/>
        </p:nvSpPr>
        <p:spPr>
          <a:xfrm rot="739242">
            <a:off x="4908061" y="2886322"/>
            <a:ext cx="2077253" cy="88648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03EEA414-1CC8-8141-B033-10A4EF4149B0}"/>
              </a:ext>
            </a:extLst>
          </p:cNvPr>
          <p:cNvSpPr/>
          <p:nvPr/>
        </p:nvSpPr>
        <p:spPr>
          <a:xfrm rot="685456">
            <a:off x="4232682" y="5099734"/>
            <a:ext cx="1425805" cy="88648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6549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迪米特法则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7" y="1417179"/>
            <a:ext cx="78326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类与类交互时，涉及的参数越少越好，同时避免双向交叉调用，降低耦合度。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人使用微信，微信不能指挥人。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82723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84081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支付功能</a:t>
              </a:r>
              <a:endParaRPr lang="en-US" altLang="zh-CN" sz="1600" baseline="-25000" dirty="0"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在线会议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更换背景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84127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00434" y="3127941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0112111-7939-4248-9AEC-4B8391E092ED}"/>
              </a:ext>
            </a:extLst>
          </p:cNvPr>
          <p:cNvSpPr txBox="1"/>
          <p:nvPr/>
        </p:nvSpPr>
        <p:spPr>
          <a:xfrm>
            <a:off x="6500802" y="4437063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 flipV="1">
            <a:off x="5058424" y="4074798"/>
            <a:ext cx="1786791" cy="364122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 rot="20896057">
            <a:off x="5259461" y="3919015"/>
            <a:ext cx="1003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参数</a:t>
            </a:r>
            <a:r>
              <a:rPr lang="en-US" altLang="zh-CN" sz="2400" dirty="0">
                <a:solidFill>
                  <a:srgbClr val="FF0000"/>
                </a:solidFill>
                <a:latin typeface="+mj-ea"/>
                <a:ea typeface="+mj-ea"/>
              </a:rPr>
              <a:t>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调用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05C438C4-E9BB-474E-9604-180239880018}"/>
              </a:ext>
            </a:extLst>
          </p:cNvPr>
          <p:cNvSpPr txBox="1"/>
          <p:nvPr/>
        </p:nvSpPr>
        <p:spPr>
          <a:xfrm rot="20896057">
            <a:off x="5131651" y="3107381"/>
            <a:ext cx="1078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latin typeface="+mj-ea"/>
                <a:ea typeface="+mj-ea"/>
              </a:rPr>
              <a:t>参数</a:t>
            </a:r>
            <a:r>
              <a:rPr lang="en-US" altLang="zh-CN" sz="2400" dirty="0">
                <a:latin typeface="+mj-ea"/>
                <a:ea typeface="+mj-ea"/>
              </a:rPr>
              <a:t>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</a:rPr>
              <a:t>参数</a:t>
            </a:r>
            <a:r>
              <a:rPr kumimoji="0" lang="en-US" altLang="zh-CN" sz="24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</a:rPr>
              <a:t>3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65" name="直接箭头连接符 57">
            <a:extLst>
              <a:ext uri="{FF2B5EF4-FFF2-40B4-BE49-F238E27FC236}">
                <a16:creationId xmlns:a16="http://schemas.microsoft.com/office/drawing/2014/main" id="{4DBAEB7A-65FA-3C4B-8261-4A2A7B21A6B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75559" y="3334685"/>
            <a:ext cx="1786791" cy="364122"/>
          </a:xfrm>
          <a:prstGeom prst="straightConnector1">
            <a:avLst/>
          </a:prstGeom>
          <a:ln w="28575">
            <a:solidFill>
              <a:schemeClr val="tx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线连接符 65">
            <a:extLst>
              <a:ext uri="{FF2B5EF4-FFF2-40B4-BE49-F238E27FC236}">
                <a16:creationId xmlns:a16="http://schemas.microsoft.com/office/drawing/2014/main" id="{EFE65248-4DCD-7549-B007-DAC15DBF8D91}"/>
              </a:ext>
            </a:extLst>
          </p:cNvPr>
          <p:cNvCxnSpPr/>
          <p:nvPr/>
        </p:nvCxnSpPr>
        <p:spPr>
          <a:xfrm>
            <a:off x="5277933" y="3158319"/>
            <a:ext cx="716625" cy="7166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连接符 66">
            <a:extLst>
              <a:ext uri="{FF2B5EF4-FFF2-40B4-BE49-F238E27FC236}">
                <a16:creationId xmlns:a16="http://schemas.microsoft.com/office/drawing/2014/main" id="{793C291C-2117-EC41-AE3A-37DBE57E432E}"/>
              </a:ext>
            </a:extLst>
          </p:cNvPr>
          <p:cNvCxnSpPr>
            <a:cxnSpLocks/>
          </p:cNvCxnSpPr>
          <p:nvPr/>
        </p:nvCxnSpPr>
        <p:spPr>
          <a:xfrm rot="5400000">
            <a:off x="5277932" y="3158319"/>
            <a:ext cx="716625" cy="716625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0D570C0C-65DD-FF49-A46D-9C6003666C78}"/>
              </a:ext>
            </a:extLst>
          </p:cNvPr>
          <p:cNvSpPr txBox="1"/>
          <p:nvPr/>
        </p:nvSpPr>
        <p:spPr>
          <a:xfrm>
            <a:off x="6759761" y="6391765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62FA9D64-B605-FF47-896D-0A085053763E}"/>
              </a:ext>
            </a:extLst>
          </p:cNvPr>
          <p:cNvSpPr/>
          <p:nvPr/>
        </p:nvSpPr>
        <p:spPr>
          <a:xfrm rot="20916086">
            <a:off x="4835966" y="2997526"/>
            <a:ext cx="1981389" cy="176359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0" name="直线连接符 69">
            <a:extLst>
              <a:ext uri="{FF2B5EF4-FFF2-40B4-BE49-F238E27FC236}">
                <a16:creationId xmlns:a16="http://schemas.microsoft.com/office/drawing/2014/main" id="{80350B7F-4789-8C43-9D6B-481CE359393D}"/>
              </a:ext>
            </a:extLst>
          </p:cNvPr>
          <p:cNvCxnSpPr>
            <a:cxnSpLocks/>
          </p:cNvCxnSpPr>
          <p:nvPr/>
        </p:nvCxnSpPr>
        <p:spPr>
          <a:xfrm flipV="1">
            <a:off x="3511471" y="2933944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7569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CC1D9BB-2DB8-4026-A9E4-AA2160ABC974}"/>
              </a:ext>
            </a:extLst>
          </p:cNvPr>
          <p:cNvGrpSpPr/>
          <p:nvPr/>
        </p:nvGrpSpPr>
        <p:grpSpPr>
          <a:xfrm>
            <a:off x="3396958" y="1235288"/>
            <a:ext cx="5398084" cy="5398084"/>
            <a:chOff x="3606983" y="207444"/>
            <a:chExt cx="5398084" cy="5398084"/>
          </a:xfrm>
        </p:grpSpPr>
        <p:sp>
          <p:nvSpPr>
            <p:cNvPr id="5" name="菱形 4">
              <a:extLst>
                <a:ext uri="{FF2B5EF4-FFF2-40B4-BE49-F238E27FC236}">
                  <a16:creationId xmlns:a16="http://schemas.microsoft.com/office/drawing/2014/main" id="{15CD4D0C-1A67-41EA-A6AB-97824BB32EF5}"/>
                </a:ext>
              </a:extLst>
            </p:cNvPr>
            <p:cNvSpPr/>
            <p:nvPr/>
          </p:nvSpPr>
          <p:spPr>
            <a:xfrm>
              <a:off x="3606983" y="207444"/>
              <a:ext cx="5398084" cy="5398084"/>
            </a:xfrm>
            <a:prstGeom prst="diamond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DAFAF330-5816-418C-AC06-5D41B01B9436}"/>
                </a:ext>
              </a:extLst>
            </p:cNvPr>
            <p:cNvSpPr txBox="1"/>
            <p:nvPr/>
          </p:nvSpPr>
          <p:spPr>
            <a:xfrm>
              <a:off x="4036067" y="2152858"/>
              <a:ext cx="45399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200" spc="3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THANKS</a:t>
              </a:r>
              <a:endParaRPr lang="zh-CN" altLang="en-US" sz="7200" spc="3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728C666-0F9B-4845-8C3B-84799AD9C0F6}"/>
              </a:ext>
            </a:extLst>
          </p:cNvPr>
          <p:cNvGrpSpPr/>
          <p:nvPr/>
        </p:nvGrpSpPr>
        <p:grpSpPr>
          <a:xfrm>
            <a:off x="5603416" y="4917100"/>
            <a:ext cx="985169" cy="559488"/>
            <a:chOff x="5835022" y="4069722"/>
            <a:chExt cx="985169" cy="559488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B93D7267-3D42-4EB3-9C44-21FB45C6C18E}"/>
                </a:ext>
              </a:extLst>
            </p:cNvPr>
            <p:cNvSpPr txBox="1"/>
            <p:nvPr/>
          </p:nvSpPr>
          <p:spPr>
            <a:xfrm>
              <a:off x="5835022" y="4229100"/>
              <a:ext cx="9851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2020</a:t>
              </a:r>
              <a:endParaRPr lang="zh-CN" altLang="en-US" sz="2000" spc="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87A7E06-73B1-458A-AE0F-3CE36E774FDE}"/>
                </a:ext>
              </a:extLst>
            </p:cNvPr>
            <p:cNvCxnSpPr/>
            <p:nvPr/>
          </p:nvCxnSpPr>
          <p:spPr>
            <a:xfrm>
              <a:off x="6164104" y="4069722"/>
              <a:ext cx="327004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8485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图示 88">
            <a:extLst>
              <a:ext uri="{FF2B5EF4-FFF2-40B4-BE49-F238E27FC236}">
                <a16:creationId xmlns:a16="http://schemas.microsoft.com/office/drawing/2014/main" id="{2D215518-B3CD-AB4A-A6D1-87AE938DD5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4088320"/>
              </p:ext>
            </p:extLst>
          </p:nvPr>
        </p:nvGraphicFramePr>
        <p:xfrm>
          <a:off x="5261570" y="1520825"/>
          <a:ext cx="5831201" cy="3816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1" name="矩形 90">
            <a:extLst>
              <a:ext uri="{FF2B5EF4-FFF2-40B4-BE49-F238E27FC236}">
                <a16:creationId xmlns:a16="http://schemas.microsoft.com/office/drawing/2014/main" id="{95F20654-C257-1542-9CEC-CCA2C503AEAC}"/>
              </a:ext>
            </a:extLst>
          </p:cNvPr>
          <p:cNvSpPr/>
          <p:nvPr/>
        </p:nvSpPr>
        <p:spPr>
          <a:xfrm>
            <a:off x="1092945" y="1520825"/>
            <a:ext cx="2533650" cy="38163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880E4C54-70BB-3A4B-9F3B-66D793BE1B46}"/>
              </a:ext>
            </a:extLst>
          </p:cNvPr>
          <p:cNvSpPr/>
          <p:nvPr/>
        </p:nvSpPr>
        <p:spPr>
          <a:xfrm>
            <a:off x="1144588" y="1598613"/>
            <a:ext cx="2430365" cy="3660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grpSp>
        <p:nvGrpSpPr>
          <p:cNvPr id="93" name="组合 92">
            <a:extLst>
              <a:ext uri="{FF2B5EF4-FFF2-40B4-BE49-F238E27FC236}">
                <a16:creationId xmlns:a16="http://schemas.microsoft.com/office/drawing/2014/main" id="{E0770C38-B9EE-0B45-8183-A6D8721C1280}"/>
              </a:ext>
            </a:extLst>
          </p:cNvPr>
          <p:cNvGrpSpPr/>
          <p:nvPr/>
        </p:nvGrpSpPr>
        <p:grpSpPr>
          <a:xfrm>
            <a:off x="1497086" y="2808299"/>
            <a:ext cx="1725368" cy="1241402"/>
            <a:chOff x="1497086" y="2662283"/>
            <a:chExt cx="1725368" cy="1241402"/>
          </a:xfrm>
        </p:grpSpPr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BCC3CDD6-0F61-0F46-898F-A3BE74DA6D36}"/>
                </a:ext>
              </a:extLst>
            </p:cNvPr>
            <p:cNvSpPr txBox="1"/>
            <p:nvPr/>
          </p:nvSpPr>
          <p:spPr>
            <a:xfrm>
              <a:off x="1497086" y="2662283"/>
              <a:ext cx="17253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  <a:sym typeface="思源黑体 CN Medium" panose="020B0600000000000000" pitchFamily="34" charset="-122"/>
                </a:rPr>
                <a:t>目录</a:t>
              </a:r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438D62E9-CFA2-2543-9EA1-8D97FCB9B939}"/>
                </a:ext>
              </a:extLst>
            </p:cNvPr>
            <p:cNvSpPr txBox="1"/>
            <p:nvPr/>
          </p:nvSpPr>
          <p:spPr>
            <a:xfrm>
              <a:off x="1539240" y="3565131"/>
              <a:ext cx="16603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  <a:sym typeface="思源黑体 CN Light" panose="020B0300000000000000" pitchFamily="34" charset="-122"/>
                </a:rPr>
                <a:t>CONTENTS</a:t>
              </a:r>
              <a:endParaRPr kumimoji="0" lang="zh-CN" altLang="en-US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思源黑体 CN Light" panose="020B0300000000000000" pitchFamily="34" charset="-122"/>
              </a:endParaRPr>
            </a:p>
          </p:txBody>
        </p:sp>
      </p:grpSp>
      <p:cxnSp>
        <p:nvCxnSpPr>
          <p:cNvPr id="97" name="直接连接符 16">
            <a:extLst>
              <a:ext uri="{FF2B5EF4-FFF2-40B4-BE49-F238E27FC236}">
                <a16:creationId xmlns:a16="http://schemas.microsoft.com/office/drawing/2014/main" id="{E6D9AD83-9CE3-064B-92C6-1D4748763842}"/>
              </a:ext>
            </a:extLst>
          </p:cNvPr>
          <p:cNvCxnSpPr/>
          <p:nvPr/>
        </p:nvCxnSpPr>
        <p:spPr>
          <a:xfrm>
            <a:off x="5261570" y="5337175"/>
            <a:ext cx="5831201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225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01 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与</a:t>
              </a: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OP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对比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850921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OP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668967"/>
            <a:ext cx="7610028" cy="45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Aft>
                <a:spcPts val="1200"/>
              </a:spcAft>
              <a:defRPr/>
            </a:pPr>
            <a:r>
              <a:rPr lang="zh-CN" altLang="en-US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分析出解决问题的步骤，然后逐步实现。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583109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7AE2D31B-833C-9A45-B58F-1F65AE43130A}"/>
              </a:ext>
            </a:extLst>
          </p:cNvPr>
          <p:cNvSpPr txBox="1"/>
          <p:nvPr/>
        </p:nvSpPr>
        <p:spPr>
          <a:xfrm>
            <a:off x="3693432" y="3643390"/>
            <a:ext cx="6311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zh-CN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OO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5477595-8E35-C047-A73B-6D57D0E65910}"/>
              </a:ext>
            </a:extLst>
          </p:cNvPr>
          <p:cNvSpPr/>
          <p:nvPr/>
        </p:nvSpPr>
        <p:spPr>
          <a:xfrm>
            <a:off x="3722008" y="4461436"/>
            <a:ext cx="7610028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spcAft>
                <a:spcPts val="1200"/>
              </a:spcAft>
              <a:defRPr/>
            </a:pPr>
            <a:r>
              <a:rPr lang="zh-CN" altLang="en-US" dirty="0">
                <a:solidFill>
                  <a:srgbClr val="43434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找出解决问题的人，然后分配职责。</a:t>
            </a:r>
            <a:endParaRPr lang="en-US" altLang="zh-CN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>
              <a:spcAft>
                <a:spcPts val="1200"/>
              </a:spcAft>
              <a:defRPr/>
            </a:pPr>
            <a:r>
              <a:rPr lang="zh-CN" altLang="en-US" dirty="0"/>
              <a:t>模拟人类的思维方式</a:t>
            </a:r>
            <a:r>
              <a:rPr lang="en-US" altLang="zh-CN" dirty="0"/>
              <a:t>,</a:t>
            </a:r>
            <a:r>
              <a:rPr lang="zh-CN" altLang="en-US" dirty="0"/>
              <a:t>使开发</a:t>
            </a:r>
            <a:r>
              <a:rPr lang="en-US" altLang="zh-CN" dirty="0"/>
              <a:t>,</a:t>
            </a:r>
            <a:r>
              <a:rPr lang="zh-CN" altLang="en-US" dirty="0"/>
              <a:t>维护</a:t>
            </a:r>
            <a:r>
              <a:rPr lang="en-US" altLang="zh-CN" dirty="0"/>
              <a:t>,</a:t>
            </a:r>
            <a:r>
              <a:rPr lang="zh-CN" altLang="en-US" dirty="0"/>
              <a:t>修改更加容易 </a:t>
            </a:r>
            <a:r>
              <a:rPr lang="en-US" altLang="zh-CN" dirty="0"/>
              <a:t>­    </a:t>
            </a:r>
            <a:endParaRPr lang="zh-CN" altLang="en-US" dirty="0">
              <a:solidFill>
                <a:srgbClr val="43434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2" name="直接连接符 25">
            <a:extLst>
              <a:ext uri="{FF2B5EF4-FFF2-40B4-BE49-F238E27FC236}">
                <a16:creationId xmlns:a16="http://schemas.microsoft.com/office/drawing/2014/main" id="{62E5BE2F-3673-9A49-B6B5-6C31F09836C8}"/>
              </a:ext>
            </a:extLst>
          </p:cNvPr>
          <p:cNvCxnSpPr>
            <a:cxnSpLocks/>
          </p:cNvCxnSpPr>
          <p:nvPr/>
        </p:nvCxnSpPr>
        <p:spPr>
          <a:xfrm>
            <a:off x="3785508" y="4375578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9F214FAD-E8ED-B94E-9DE0-35F48683228D}"/>
              </a:ext>
            </a:extLst>
          </p:cNvPr>
          <p:cNvGrpSpPr/>
          <p:nvPr/>
        </p:nvGrpSpPr>
        <p:grpSpPr>
          <a:xfrm>
            <a:off x="3809296" y="2132802"/>
            <a:ext cx="7962261" cy="1301253"/>
            <a:chOff x="3809296" y="2132802"/>
            <a:chExt cx="7962261" cy="1301253"/>
          </a:xfrm>
        </p:grpSpPr>
        <p:pic>
          <p:nvPicPr>
            <p:cNvPr id="22" name="图片 21" descr="图片包含 游戏机, 物体, 钟表, 标志&#10;&#10;描述已自动生成">
              <a:extLst>
                <a:ext uri="{FF2B5EF4-FFF2-40B4-BE49-F238E27FC236}">
                  <a16:creationId xmlns:a16="http://schemas.microsoft.com/office/drawing/2014/main" id="{DB683D45-45C6-C34A-B6FD-EDCEF37DA773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1199" y="2339157"/>
              <a:ext cx="888427" cy="888542"/>
            </a:xfrm>
            <a:prstGeom prst="rect">
              <a:avLst/>
            </a:prstGeom>
          </p:spPr>
        </p:pic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56B9445-ED38-974C-BBAB-BCD433EB390D}"/>
                </a:ext>
              </a:extLst>
            </p:cNvPr>
            <p:cNvGrpSpPr/>
            <p:nvPr/>
          </p:nvGrpSpPr>
          <p:grpSpPr>
            <a:xfrm>
              <a:off x="3809296" y="2267207"/>
              <a:ext cx="4031589" cy="1032442"/>
              <a:chOff x="3809296" y="2267207"/>
              <a:chExt cx="4031589" cy="1032442"/>
            </a:xfrm>
          </p:grpSpPr>
          <p:pic>
            <p:nvPicPr>
              <p:cNvPr id="6" name="图片 5" descr="图片包含 游戏机, 画&#10;&#10;描述已自动生成">
                <a:extLst>
                  <a:ext uri="{FF2B5EF4-FFF2-40B4-BE49-F238E27FC236}">
                    <a16:creationId xmlns:a16="http://schemas.microsoft.com/office/drawing/2014/main" id="{51FAFB25-F68B-0942-9F3F-E47C5A0EE5E5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09296" y="2380501"/>
                <a:ext cx="805854" cy="805854"/>
              </a:xfrm>
              <a:prstGeom prst="rect">
                <a:avLst/>
              </a:prstGeom>
            </p:spPr>
          </p:pic>
          <p:pic>
            <p:nvPicPr>
              <p:cNvPr id="14" name="图片 13" descr="图片包含 游戏机, 钟表&#10;&#10;描述已自动生成">
                <a:extLst>
                  <a:ext uri="{FF2B5EF4-FFF2-40B4-BE49-F238E27FC236}">
                    <a16:creationId xmlns:a16="http://schemas.microsoft.com/office/drawing/2014/main" id="{0DB4DEC1-A89B-1C4C-B63E-646DF353B2FF}"/>
                  </a:ext>
                </a:extLst>
              </p:cNvPr>
              <p:cNvPicPr>
                <a:picLocks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7858" y="2267207"/>
                <a:ext cx="1032442" cy="1032442"/>
              </a:xfrm>
              <a:prstGeom prst="rect">
                <a:avLst/>
              </a:prstGeom>
            </p:spPr>
          </p:pic>
          <p:pic>
            <p:nvPicPr>
              <p:cNvPr id="16" name="图片 15" descr="图片包含 游戏机, 钟表, 画, 标志&#10;&#10;描述已自动生成">
                <a:extLst>
                  <a:ext uri="{FF2B5EF4-FFF2-40B4-BE49-F238E27FC236}">
                    <a16:creationId xmlns:a16="http://schemas.microsoft.com/office/drawing/2014/main" id="{C4090978-CB0B-D04C-AF17-8B22CDD79DC4}"/>
                  </a:ext>
                </a:extLst>
              </p:cNvPr>
              <p:cNvPicPr>
                <a:picLocks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66386" y="2322221"/>
                <a:ext cx="922414" cy="922414"/>
              </a:xfrm>
              <a:prstGeom prst="rect">
                <a:avLst/>
              </a:prstGeom>
            </p:spPr>
          </p:pic>
          <p:pic>
            <p:nvPicPr>
              <p:cNvPr id="24" name="图片 23" descr="图片包含 游戏机, 画, 食物, 标志&#10;&#10;描述已自动生成">
                <a:extLst>
                  <a:ext uri="{FF2B5EF4-FFF2-40B4-BE49-F238E27FC236}">
                    <a16:creationId xmlns:a16="http://schemas.microsoft.com/office/drawing/2014/main" id="{411029F2-E84B-D74F-BDC0-0EE8590474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5963" y="2292596"/>
                <a:ext cx="1074922" cy="981664"/>
              </a:xfrm>
              <a:prstGeom prst="rect">
                <a:avLst/>
              </a:prstGeom>
            </p:spPr>
          </p:pic>
          <p:cxnSp>
            <p:nvCxnSpPr>
              <p:cNvPr id="25" name="直接箭头连接符 47">
                <a:extLst>
                  <a:ext uri="{FF2B5EF4-FFF2-40B4-BE49-F238E27FC236}">
                    <a16:creationId xmlns:a16="http://schemas.microsoft.com/office/drawing/2014/main" id="{D2123C34-CFA4-9F48-8C5F-1F31480B46B5}"/>
                  </a:ext>
                </a:extLst>
              </p:cNvPr>
              <p:cNvCxnSpPr/>
              <p:nvPr/>
            </p:nvCxnSpPr>
            <p:spPr>
              <a:xfrm>
                <a:off x="4615150" y="2783428"/>
                <a:ext cx="360000" cy="0"/>
              </a:xfrm>
              <a:prstGeom prst="straightConnector1">
                <a:avLst/>
              </a:prstGeom>
              <a:ln w="12700">
                <a:solidFill>
                  <a:srgbClr val="16A2E8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47">
                <a:extLst>
                  <a:ext uri="{FF2B5EF4-FFF2-40B4-BE49-F238E27FC236}">
                    <a16:creationId xmlns:a16="http://schemas.microsoft.com/office/drawing/2014/main" id="{FEA8C70D-F701-1D49-870C-C7A9CA71A415}"/>
                  </a:ext>
                </a:extLst>
              </p:cNvPr>
              <p:cNvCxnSpPr/>
              <p:nvPr/>
            </p:nvCxnSpPr>
            <p:spPr>
              <a:xfrm>
                <a:off x="5551781" y="2783428"/>
                <a:ext cx="360000" cy="0"/>
              </a:xfrm>
              <a:prstGeom prst="straightConnector1">
                <a:avLst/>
              </a:prstGeom>
              <a:ln w="12700">
                <a:solidFill>
                  <a:srgbClr val="16A2E8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47">
                <a:extLst>
                  <a:ext uri="{FF2B5EF4-FFF2-40B4-BE49-F238E27FC236}">
                    <a16:creationId xmlns:a16="http://schemas.microsoft.com/office/drawing/2014/main" id="{000D0EE1-5004-CF4C-AFE4-0A640E615BF3}"/>
                  </a:ext>
                </a:extLst>
              </p:cNvPr>
              <p:cNvCxnSpPr/>
              <p:nvPr/>
            </p:nvCxnSpPr>
            <p:spPr>
              <a:xfrm>
                <a:off x="6551128" y="2783428"/>
                <a:ext cx="360000" cy="0"/>
              </a:xfrm>
              <a:prstGeom prst="straightConnector1">
                <a:avLst/>
              </a:prstGeom>
              <a:ln w="12700">
                <a:solidFill>
                  <a:srgbClr val="16A2E8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9" name="图片 28" descr="图片包含 游戏机&#10;&#10;描述已自动生成">
              <a:extLst>
                <a:ext uri="{FF2B5EF4-FFF2-40B4-BE49-F238E27FC236}">
                  <a16:creationId xmlns:a16="http://schemas.microsoft.com/office/drawing/2014/main" id="{4A8E74A9-5F6E-9944-95EB-3FCEB9913A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70304" y="2132802"/>
              <a:ext cx="1301253" cy="1301253"/>
            </a:xfrm>
            <a:prstGeom prst="rect">
              <a:avLst/>
            </a:prstGeom>
          </p:spPr>
        </p:pic>
        <p:sp>
          <p:nvSpPr>
            <p:cNvPr id="32" name="加号 31">
              <a:extLst>
                <a:ext uri="{FF2B5EF4-FFF2-40B4-BE49-F238E27FC236}">
                  <a16:creationId xmlns:a16="http://schemas.microsoft.com/office/drawing/2014/main" id="{60DBDA96-B4F2-5140-82FC-15F03119B3A0}"/>
                </a:ext>
              </a:extLst>
            </p:cNvPr>
            <p:cNvSpPr/>
            <p:nvPr/>
          </p:nvSpPr>
          <p:spPr>
            <a:xfrm>
              <a:off x="7831289" y="2423237"/>
              <a:ext cx="659136" cy="720382"/>
            </a:xfrm>
            <a:prstGeom prst="mathPlus">
              <a:avLst/>
            </a:prstGeom>
            <a:ln w="12700">
              <a:solidFill>
                <a:srgbClr val="16A2E8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等于 34">
              <a:extLst>
                <a:ext uri="{FF2B5EF4-FFF2-40B4-BE49-F238E27FC236}">
                  <a16:creationId xmlns:a16="http://schemas.microsoft.com/office/drawing/2014/main" id="{5E5E8D2D-0D0C-9B44-A505-753C960D14B5}"/>
                </a:ext>
              </a:extLst>
            </p:cNvPr>
            <p:cNvSpPr/>
            <p:nvPr/>
          </p:nvSpPr>
          <p:spPr>
            <a:xfrm>
              <a:off x="9693285" y="2585904"/>
              <a:ext cx="639986" cy="395048"/>
            </a:xfrm>
            <a:prstGeom prst="mathEqual">
              <a:avLst/>
            </a:prstGeom>
            <a:ln w="12700">
              <a:solidFill>
                <a:srgbClr val="16A2E8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B0D628C-31B0-C44B-B2AE-541892BFFAC3}"/>
              </a:ext>
            </a:extLst>
          </p:cNvPr>
          <p:cNvGrpSpPr/>
          <p:nvPr/>
        </p:nvGrpSpPr>
        <p:grpSpPr>
          <a:xfrm>
            <a:off x="4098316" y="5377549"/>
            <a:ext cx="7673241" cy="1301253"/>
            <a:chOff x="4615150" y="3747534"/>
            <a:chExt cx="7673241" cy="1301253"/>
          </a:xfrm>
        </p:grpSpPr>
        <p:pic>
          <p:nvPicPr>
            <p:cNvPr id="18" name="图片 1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3B1BD2AE-098B-FA4A-9C70-0F2FAB0D4B4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1198" y="3953947"/>
              <a:ext cx="888427" cy="888427"/>
            </a:xfrm>
            <a:prstGeom prst="rect">
              <a:avLst/>
            </a:prstGeom>
          </p:spPr>
        </p:pic>
        <p:pic>
          <p:nvPicPr>
            <p:cNvPr id="20" name="图片 19" descr="图片包含 游戏机, 电脑&#10;&#10;描述已自动生成">
              <a:extLst>
                <a:ext uri="{FF2B5EF4-FFF2-40B4-BE49-F238E27FC236}">
                  <a16:creationId xmlns:a16="http://schemas.microsoft.com/office/drawing/2014/main" id="{BF2ED821-B4B0-7245-BFED-35896D1AF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15150" y="3849555"/>
              <a:ext cx="1793938" cy="1097210"/>
            </a:xfrm>
            <a:prstGeom prst="rect">
              <a:avLst/>
            </a:prstGeom>
          </p:spPr>
        </p:pic>
        <p:pic>
          <p:nvPicPr>
            <p:cNvPr id="30" name="图片 29" descr="图片包含 游戏机&#10;&#10;描述已自动生成">
              <a:extLst>
                <a:ext uri="{FF2B5EF4-FFF2-40B4-BE49-F238E27FC236}">
                  <a16:creationId xmlns:a16="http://schemas.microsoft.com/office/drawing/2014/main" id="{D4FCB200-EFBA-5E48-8AE6-881D5E8CC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87138" y="3747534"/>
              <a:ext cx="1301253" cy="1301253"/>
            </a:xfrm>
            <a:prstGeom prst="rect">
              <a:avLst/>
            </a:prstGeom>
          </p:spPr>
        </p:pic>
        <p:sp>
          <p:nvSpPr>
            <p:cNvPr id="33" name="加号 32">
              <a:extLst>
                <a:ext uri="{FF2B5EF4-FFF2-40B4-BE49-F238E27FC236}">
                  <a16:creationId xmlns:a16="http://schemas.microsoft.com/office/drawing/2014/main" id="{79A19371-22B8-3A4D-B378-85F219F8CE4D}"/>
                </a:ext>
              </a:extLst>
            </p:cNvPr>
            <p:cNvSpPr/>
            <p:nvPr/>
          </p:nvSpPr>
          <p:spPr>
            <a:xfrm>
              <a:off x="7101850" y="4037969"/>
              <a:ext cx="659136" cy="720382"/>
            </a:xfrm>
            <a:prstGeom prst="mathPlus">
              <a:avLst/>
            </a:prstGeom>
            <a:ln w="12700">
              <a:solidFill>
                <a:srgbClr val="16A2E8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等于 36">
              <a:extLst>
                <a:ext uri="{FF2B5EF4-FFF2-40B4-BE49-F238E27FC236}">
                  <a16:creationId xmlns:a16="http://schemas.microsoft.com/office/drawing/2014/main" id="{1EBA3C94-5D33-6847-BBE7-6738433A37E3}"/>
                </a:ext>
              </a:extLst>
            </p:cNvPr>
            <p:cNvSpPr/>
            <p:nvPr/>
          </p:nvSpPr>
          <p:spPr>
            <a:xfrm>
              <a:off x="10015303" y="4200636"/>
              <a:ext cx="639986" cy="395048"/>
            </a:xfrm>
            <a:prstGeom prst="mathEqual">
              <a:avLst/>
            </a:prstGeom>
            <a:ln w="12700">
              <a:solidFill>
                <a:srgbClr val="16A2E8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FA82DE49-FC6D-AD4B-8006-77EE2B452C20}"/>
              </a:ext>
            </a:extLst>
          </p:cNvPr>
          <p:cNvSpPr txBox="1"/>
          <p:nvPr/>
        </p:nvSpPr>
        <p:spPr>
          <a:xfrm>
            <a:off x="111282" y="2793493"/>
            <a:ext cx="2658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即时通讯案例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080152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形状 11">
            <a:extLst>
              <a:ext uri="{FF2B5EF4-FFF2-40B4-BE49-F238E27FC236}">
                <a16:creationId xmlns:a16="http://schemas.microsoft.com/office/drawing/2014/main" id="{3713ED35-1445-184C-B499-311EDB674EEA}"/>
              </a:ext>
            </a:extLst>
          </p:cNvPr>
          <p:cNvSpPr/>
          <p:nvPr/>
        </p:nvSpPr>
        <p:spPr>
          <a:xfrm>
            <a:off x="3454401" y="1344088"/>
            <a:ext cx="8115300" cy="1160573"/>
          </a:xfrm>
          <a:custGeom>
            <a:avLst/>
            <a:gdLst>
              <a:gd name="connsiteX0" fmla="*/ 0 w 11142663"/>
              <a:gd name="connsiteY0" fmla="*/ 0 h 945000"/>
              <a:gd name="connsiteX1" fmla="*/ 11142663 w 11142663"/>
              <a:gd name="connsiteY1" fmla="*/ 0 h 945000"/>
              <a:gd name="connsiteX2" fmla="*/ 11142663 w 11142663"/>
              <a:gd name="connsiteY2" fmla="*/ 945000 h 945000"/>
              <a:gd name="connsiteX3" fmla="*/ 0 w 11142663"/>
              <a:gd name="connsiteY3" fmla="*/ 945000 h 945000"/>
              <a:gd name="connsiteX4" fmla="*/ 0 w 11142663"/>
              <a:gd name="connsiteY4" fmla="*/ 0 h 9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42663" h="945000">
                <a:moveTo>
                  <a:pt x="0" y="0"/>
                </a:moveTo>
                <a:lnTo>
                  <a:pt x="11142663" y="0"/>
                </a:lnTo>
                <a:lnTo>
                  <a:pt x="11142663" y="945000"/>
                </a:lnTo>
                <a:lnTo>
                  <a:pt x="0" y="945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40A6CA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64794" tIns="208280" rIns="864794" bIns="113792" numCol="1" spcCol="1270" anchor="t" anchorCtr="0">
            <a:noAutofit/>
          </a:bodyPr>
          <a:lstStyle/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Tx/>
              <a:buChar char="•"/>
            </a:pPr>
            <a:r>
              <a:rPr lang="zh-CN" altLang="en-US" sz="1600" dirty="0">
                <a:ea typeface="Microsoft YaHei" panose="020B0503020204020204" pitchFamily="34" charset="-122"/>
              </a:rPr>
              <a:t>分析师拿到客户的需求后，了解需求，分析需求，分析技术实现等，得出一个结论：需要实现的功能；于是分析师，系统分析师，架构设计师出现了，他们的工作就是分析出来一个方案，即项目需求，以上工作即</a:t>
            </a:r>
            <a:r>
              <a:rPr lang="en" altLang="zh-CN" sz="1600" dirty="0">
                <a:ea typeface="Microsoft YaHei" panose="020B0503020204020204" pitchFamily="34" charset="-122"/>
              </a:rPr>
              <a:t>OOA</a:t>
            </a:r>
            <a:r>
              <a:rPr lang="zh-CN" altLang="en-US" sz="1600" dirty="0"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3" name="任意形状 12">
            <a:extLst>
              <a:ext uri="{FF2B5EF4-FFF2-40B4-BE49-F238E27FC236}">
                <a16:creationId xmlns:a16="http://schemas.microsoft.com/office/drawing/2014/main" id="{AEE3ECBB-B4FE-1346-BBD7-7152B222A768}"/>
              </a:ext>
            </a:extLst>
          </p:cNvPr>
          <p:cNvSpPr/>
          <p:nvPr/>
        </p:nvSpPr>
        <p:spPr>
          <a:xfrm>
            <a:off x="4011532" y="1016000"/>
            <a:ext cx="4999945" cy="485054"/>
          </a:xfrm>
          <a:custGeom>
            <a:avLst/>
            <a:gdLst>
              <a:gd name="connsiteX0" fmla="*/ 0 w 2544861"/>
              <a:gd name="connsiteY0" fmla="*/ 485054 h 485054"/>
              <a:gd name="connsiteX1" fmla="*/ 121264 w 2544861"/>
              <a:gd name="connsiteY1" fmla="*/ 0 h 485054"/>
              <a:gd name="connsiteX2" fmla="*/ 2544861 w 2544861"/>
              <a:gd name="connsiteY2" fmla="*/ 0 h 485054"/>
              <a:gd name="connsiteX3" fmla="*/ 2423598 w 2544861"/>
              <a:gd name="connsiteY3" fmla="*/ 485054 h 485054"/>
              <a:gd name="connsiteX4" fmla="*/ 0 w 2544861"/>
              <a:gd name="connsiteY4" fmla="*/ 485054 h 485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4861" h="485054">
                <a:moveTo>
                  <a:pt x="0" y="485054"/>
                </a:moveTo>
                <a:lnTo>
                  <a:pt x="121264" y="0"/>
                </a:lnTo>
                <a:lnTo>
                  <a:pt x="2544861" y="0"/>
                </a:lnTo>
                <a:lnTo>
                  <a:pt x="2423598" y="485054"/>
                </a:lnTo>
                <a:lnTo>
                  <a:pt x="0" y="485054"/>
                </a:lnTo>
                <a:close/>
              </a:path>
            </a:pathLst>
          </a:custGeom>
          <a:solidFill>
            <a:srgbClr val="40A6C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7414" tIns="50052" rIns="557414" bIns="50052" numCol="1" spcCol="1270" anchor="ctr" anchorCtr="0">
            <a:noAutofit/>
          </a:bodyPr>
          <a:lstStyle/>
          <a:p>
            <a:r>
              <a:rPr lang="zh-CN" altLang="en-US" sz="2000" dirty="0"/>
              <a:t>OOA：Object-Oriented Analysis</a:t>
            </a:r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2C70F4DF-02CC-3841-A1BB-E3ACE0C9E0E3}"/>
              </a:ext>
            </a:extLst>
          </p:cNvPr>
          <p:cNvSpPr/>
          <p:nvPr/>
        </p:nvSpPr>
        <p:spPr>
          <a:xfrm>
            <a:off x="3454401" y="3123585"/>
            <a:ext cx="8115300" cy="1229756"/>
          </a:xfrm>
          <a:custGeom>
            <a:avLst/>
            <a:gdLst>
              <a:gd name="connsiteX0" fmla="*/ 0 w 11142663"/>
              <a:gd name="connsiteY0" fmla="*/ 0 h 1260000"/>
              <a:gd name="connsiteX1" fmla="*/ 11142663 w 11142663"/>
              <a:gd name="connsiteY1" fmla="*/ 0 h 1260000"/>
              <a:gd name="connsiteX2" fmla="*/ 11142663 w 11142663"/>
              <a:gd name="connsiteY2" fmla="*/ 1260000 h 1260000"/>
              <a:gd name="connsiteX3" fmla="*/ 0 w 11142663"/>
              <a:gd name="connsiteY3" fmla="*/ 1260000 h 1260000"/>
              <a:gd name="connsiteX4" fmla="*/ 0 w 11142663"/>
              <a:gd name="connsiteY4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42663" h="1260000">
                <a:moveTo>
                  <a:pt x="0" y="0"/>
                </a:moveTo>
                <a:lnTo>
                  <a:pt x="11142663" y="0"/>
                </a:lnTo>
                <a:lnTo>
                  <a:pt x="11142663" y="1260000"/>
                </a:lnTo>
                <a:lnTo>
                  <a:pt x="0" y="1260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40A6CA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64794" tIns="208280" rIns="864794" bIns="113792" numCol="1" spcCol="1270" anchor="t" anchorCtr="0">
            <a:noAutofit/>
          </a:bodyPr>
          <a:lstStyle/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zh-CN" altLang="en-US" sz="1600" dirty="0">
                <a:ea typeface="Microsoft YaHei" panose="020B0503020204020204" pitchFamily="34" charset="-122"/>
              </a:rPr>
              <a:t>分析师们分析结果出来后，形成了最早的需求模型；设计师们拿到这个模型进行细化，模块化，定义所有的细节，也就是详图，或是详细的需求分析规格书，即具体的需求文档，以上设计工作即</a:t>
            </a:r>
            <a:r>
              <a:rPr lang="en" altLang="zh-CN" sz="1600" dirty="0">
                <a:ea typeface="Microsoft YaHei" panose="020B0503020204020204" pitchFamily="34" charset="-122"/>
              </a:rPr>
              <a:t>OOD</a:t>
            </a:r>
            <a:r>
              <a:rPr lang="zh-CN" altLang="en" sz="1600" dirty="0">
                <a:ea typeface="Microsoft YaHei" panose="020B0503020204020204" pitchFamily="34" charset="-122"/>
              </a:rPr>
              <a:t>。</a:t>
            </a:r>
          </a:p>
        </p:txBody>
      </p:sp>
      <p:sp>
        <p:nvSpPr>
          <p:cNvPr id="17" name="任意形状 16">
            <a:extLst>
              <a:ext uri="{FF2B5EF4-FFF2-40B4-BE49-F238E27FC236}">
                <a16:creationId xmlns:a16="http://schemas.microsoft.com/office/drawing/2014/main" id="{27D2DF1D-9F8F-A944-9B35-3D2B11D98F61}"/>
              </a:ext>
            </a:extLst>
          </p:cNvPr>
          <p:cNvSpPr/>
          <p:nvPr/>
        </p:nvSpPr>
        <p:spPr>
          <a:xfrm>
            <a:off x="4011532" y="2786130"/>
            <a:ext cx="5000400" cy="485054"/>
          </a:xfrm>
          <a:custGeom>
            <a:avLst/>
            <a:gdLst>
              <a:gd name="connsiteX0" fmla="*/ 0 w 2544861"/>
              <a:gd name="connsiteY0" fmla="*/ 485054 h 485054"/>
              <a:gd name="connsiteX1" fmla="*/ 121264 w 2544861"/>
              <a:gd name="connsiteY1" fmla="*/ 0 h 485054"/>
              <a:gd name="connsiteX2" fmla="*/ 2544861 w 2544861"/>
              <a:gd name="connsiteY2" fmla="*/ 0 h 485054"/>
              <a:gd name="connsiteX3" fmla="*/ 2423598 w 2544861"/>
              <a:gd name="connsiteY3" fmla="*/ 485054 h 485054"/>
              <a:gd name="connsiteX4" fmla="*/ 0 w 2544861"/>
              <a:gd name="connsiteY4" fmla="*/ 485054 h 485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4861" h="485054">
                <a:moveTo>
                  <a:pt x="0" y="485054"/>
                </a:moveTo>
                <a:lnTo>
                  <a:pt x="121264" y="0"/>
                </a:lnTo>
                <a:lnTo>
                  <a:pt x="2544861" y="0"/>
                </a:lnTo>
                <a:lnTo>
                  <a:pt x="2423598" y="485054"/>
                </a:lnTo>
                <a:lnTo>
                  <a:pt x="0" y="485054"/>
                </a:lnTo>
                <a:close/>
              </a:path>
            </a:pathLst>
          </a:custGeom>
          <a:solidFill>
            <a:srgbClr val="40A6C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7414" tIns="50052" rIns="557414" bIns="50052" numCol="1" spcCol="1270" anchor="ctr" anchorCtr="0">
            <a:noAutofit/>
          </a:bodyPr>
          <a:lstStyle/>
          <a:p>
            <a:pPr lvl="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dirty="0"/>
              <a:t>OOD是Object Oriented Design</a:t>
            </a:r>
            <a:endParaRPr lang="zh-CN" altLang="en-US" sz="2000" kern="1200" spc="400" baseline="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任意形状 17">
            <a:extLst>
              <a:ext uri="{FF2B5EF4-FFF2-40B4-BE49-F238E27FC236}">
                <a16:creationId xmlns:a16="http://schemas.microsoft.com/office/drawing/2014/main" id="{E30B6242-DF34-DB4C-BE7D-4DEB500840A2}"/>
              </a:ext>
            </a:extLst>
          </p:cNvPr>
          <p:cNvSpPr/>
          <p:nvPr/>
        </p:nvSpPr>
        <p:spPr>
          <a:xfrm>
            <a:off x="3454401" y="5079463"/>
            <a:ext cx="8115300" cy="1387601"/>
          </a:xfrm>
          <a:custGeom>
            <a:avLst/>
            <a:gdLst>
              <a:gd name="connsiteX0" fmla="*/ 0 w 11142663"/>
              <a:gd name="connsiteY0" fmla="*/ 0 h 1260000"/>
              <a:gd name="connsiteX1" fmla="*/ 11142663 w 11142663"/>
              <a:gd name="connsiteY1" fmla="*/ 0 h 1260000"/>
              <a:gd name="connsiteX2" fmla="*/ 11142663 w 11142663"/>
              <a:gd name="connsiteY2" fmla="*/ 1260000 h 1260000"/>
              <a:gd name="connsiteX3" fmla="*/ 0 w 11142663"/>
              <a:gd name="connsiteY3" fmla="*/ 1260000 h 1260000"/>
              <a:gd name="connsiteX4" fmla="*/ 0 w 11142663"/>
              <a:gd name="connsiteY4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42663" h="1260000">
                <a:moveTo>
                  <a:pt x="0" y="0"/>
                </a:moveTo>
                <a:lnTo>
                  <a:pt x="11142663" y="0"/>
                </a:lnTo>
                <a:lnTo>
                  <a:pt x="11142663" y="1260000"/>
                </a:lnTo>
                <a:lnTo>
                  <a:pt x="0" y="126000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40A6CA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64794" tIns="208280" rIns="864794" bIns="113792" numCol="1" spcCol="1270" anchor="t" anchorCtr="0">
            <a:noAutofit/>
          </a:bodyPr>
          <a:lstStyle/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altLang="zh-CN" sz="1600" dirty="0">
                <a:ea typeface="Microsoft YaHei" panose="020B0503020204020204" pitchFamily="34" charset="-122"/>
              </a:rPr>
              <a:t>OOP</a:t>
            </a:r>
            <a:r>
              <a:rPr lang="zh-CN" altLang="en-US" sz="1600" dirty="0">
                <a:ea typeface="Microsoft YaHei" panose="020B0503020204020204" pitchFamily="34" charset="-122"/>
              </a:rPr>
              <a:t>就是码农主要职责，按照设计图的要求完成编码工程，也就是完成项目的实际操作部分，在项目里就是</a:t>
            </a:r>
            <a:r>
              <a:rPr lang="en-US" altLang="zh-CN" sz="1600" dirty="0">
                <a:ea typeface="Microsoft YaHei" panose="020B0503020204020204" pitchFamily="34" charset="-122"/>
              </a:rPr>
              <a:t>coding</a:t>
            </a:r>
            <a:r>
              <a:rPr lang="zh-CN" altLang="en-US" sz="1600" dirty="0">
                <a:ea typeface="Microsoft YaHei" panose="020B0503020204020204" pitchFamily="34" charset="-122"/>
              </a:rPr>
              <a:t>的工作和</a:t>
            </a:r>
            <a:r>
              <a:rPr lang="en-US" altLang="zh-CN" sz="1600" dirty="0">
                <a:ea typeface="Microsoft YaHei" panose="020B0503020204020204" pitchFamily="34" charset="-122"/>
              </a:rPr>
              <a:t>testing</a:t>
            </a:r>
            <a:r>
              <a:rPr lang="zh-CN" altLang="en-US" sz="1600" dirty="0">
                <a:ea typeface="Microsoft YaHei" panose="020B0503020204020204" pitchFamily="34" charset="-122"/>
              </a:rPr>
              <a:t>的工作。到此为止，功能就完成了，客户也可以说成是</a:t>
            </a:r>
            <a:r>
              <a:rPr lang="en-US" altLang="zh-CN" sz="1600" dirty="0">
                <a:ea typeface="Microsoft YaHei" panose="020B0503020204020204" pitchFamily="34" charset="-122"/>
              </a:rPr>
              <a:t>testing</a:t>
            </a:r>
            <a:r>
              <a:rPr lang="zh-CN" altLang="en-US" sz="1600" dirty="0">
                <a:ea typeface="Microsoft YaHei" panose="020B0503020204020204" pitchFamily="34" charset="-122"/>
              </a:rPr>
              <a:t>的一员，他们进行体验，体验完了，没问题，</a:t>
            </a:r>
            <a:r>
              <a:rPr lang="en-US" altLang="zh-CN" sz="1600" dirty="0">
                <a:ea typeface="Microsoft YaHei" panose="020B0503020204020204" pitchFamily="34" charset="-122"/>
              </a:rPr>
              <a:t> OOP</a:t>
            </a:r>
            <a:r>
              <a:rPr lang="zh-CN" altLang="en-US" sz="1600" dirty="0">
                <a:ea typeface="Microsoft YaHei" panose="020B0503020204020204" pitchFamily="34" charset="-122"/>
              </a:rPr>
              <a:t>的工作也就结束。</a:t>
            </a:r>
          </a:p>
        </p:txBody>
      </p:sp>
      <p:sp>
        <p:nvSpPr>
          <p:cNvPr id="19" name="任意形状 18">
            <a:extLst>
              <a:ext uri="{FF2B5EF4-FFF2-40B4-BE49-F238E27FC236}">
                <a16:creationId xmlns:a16="http://schemas.microsoft.com/office/drawing/2014/main" id="{3A64C5A6-E562-0648-95D6-00EB51B204A0}"/>
              </a:ext>
            </a:extLst>
          </p:cNvPr>
          <p:cNvSpPr/>
          <p:nvPr/>
        </p:nvSpPr>
        <p:spPr>
          <a:xfrm>
            <a:off x="4011532" y="4742008"/>
            <a:ext cx="5317998" cy="485054"/>
          </a:xfrm>
          <a:custGeom>
            <a:avLst/>
            <a:gdLst>
              <a:gd name="connsiteX0" fmla="*/ 0 w 2544861"/>
              <a:gd name="connsiteY0" fmla="*/ 485054 h 485054"/>
              <a:gd name="connsiteX1" fmla="*/ 121264 w 2544861"/>
              <a:gd name="connsiteY1" fmla="*/ 0 h 485054"/>
              <a:gd name="connsiteX2" fmla="*/ 2544861 w 2544861"/>
              <a:gd name="connsiteY2" fmla="*/ 0 h 485054"/>
              <a:gd name="connsiteX3" fmla="*/ 2423598 w 2544861"/>
              <a:gd name="connsiteY3" fmla="*/ 485054 h 485054"/>
              <a:gd name="connsiteX4" fmla="*/ 0 w 2544861"/>
              <a:gd name="connsiteY4" fmla="*/ 485054 h 485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4861" h="485054">
                <a:moveTo>
                  <a:pt x="0" y="485054"/>
                </a:moveTo>
                <a:lnTo>
                  <a:pt x="121264" y="0"/>
                </a:lnTo>
                <a:lnTo>
                  <a:pt x="2544861" y="0"/>
                </a:lnTo>
                <a:lnTo>
                  <a:pt x="2423598" y="485054"/>
                </a:lnTo>
                <a:lnTo>
                  <a:pt x="0" y="485054"/>
                </a:lnTo>
                <a:close/>
              </a:path>
            </a:pathLst>
          </a:custGeom>
          <a:solidFill>
            <a:srgbClr val="40A6CA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57414" tIns="50052" rIns="557414" bIns="50052" numCol="1" spcCol="1270" anchor="ctr" anchorCtr="0">
            <a:noAutofit/>
          </a:bodyPr>
          <a:lstStyle/>
          <a:p>
            <a:r>
              <a:rPr lang="zh-CN" altLang="en-US" sz="2000" dirty="0"/>
              <a:t>OOP：Object Oriented Programming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360D523-31D0-2B43-8A73-CF7C29A2DAA4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E0918EB-692D-2849-AA6F-4A1177F6A17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2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</a:t>
              </a:r>
            </a:p>
            <a:p>
              <a:pPr lvl="0"/>
              <a:r>
                <a:rPr lang="en-US" altLang="zh-CN" sz="2000" dirty="0">
                  <a:solidFill>
                    <a:schemeClr val="bg1"/>
                  </a:solidFill>
                </a:rPr>
                <a:t>OOA</a:t>
              </a:r>
              <a:r>
                <a:rPr lang="zh-CN" altLang="en-US" sz="2000" dirty="0">
                  <a:solidFill>
                    <a:schemeClr val="bg1"/>
                  </a:solidFill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</a:rPr>
                <a:t>OOD</a:t>
              </a:r>
              <a:r>
                <a:rPr lang="zh-CN" altLang="en-US" sz="2000" dirty="0">
                  <a:solidFill>
                    <a:schemeClr val="bg1"/>
                  </a:solidFill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</a:rPr>
                <a:t>OOP</a:t>
              </a:r>
              <a:endParaRPr lang="zh-CN" altLang="en-US" sz="2000" dirty="0"/>
            </a:p>
          </p:txBody>
        </p:sp>
        <p:cxnSp>
          <p:nvCxnSpPr>
            <p:cNvPr id="22" name="直接连接符 126">
              <a:extLst>
                <a:ext uri="{FF2B5EF4-FFF2-40B4-BE49-F238E27FC236}">
                  <a16:creationId xmlns:a16="http://schemas.microsoft.com/office/drawing/2014/main" id="{DCAFD0C9-C80A-D04E-A27C-4BC90F6044AD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8982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360D523-31D0-2B43-8A73-CF7C29A2DAA4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1E0918EB-692D-2849-AA6F-4A1177F6A17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3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语法</a:t>
              </a:r>
            </a:p>
          </p:txBody>
        </p:sp>
        <p:cxnSp>
          <p:nvCxnSpPr>
            <p:cNvPr id="22" name="直接连接符 126">
              <a:extLst>
                <a:ext uri="{FF2B5EF4-FFF2-40B4-BE49-F238E27FC236}">
                  <a16:creationId xmlns:a16="http://schemas.microsoft.com/office/drawing/2014/main" id="{DCAFD0C9-C80A-D04E-A27C-4BC90F6044AD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3427577-00DD-5D41-95E7-D95A27269F04}"/>
              </a:ext>
            </a:extLst>
          </p:cNvPr>
          <p:cNvSpPr txBox="1"/>
          <p:nvPr/>
        </p:nvSpPr>
        <p:spPr>
          <a:xfrm>
            <a:off x="3192000" y="1030974"/>
            <a:ext cx="7940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01</a:t>
            </a:r>
            <a:r>
              <a:rPr kumimoji="0" lang="zh-CN" altLang="en-US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丨</a:t>
            </a:r>
            <a:r>
              <a:rPr lang="zh-CN" altLang="en-US" sz="2400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类：一个抽象的概念，即生活中的”类别”。</a:t>
            </a:r>
          </a:p>
          <a:p>
            <a:pPr>
              <a:defRPr/>
            </a:pPr>
            <a:endParaRPr lang="zh-CN" altLang="en-US" sz="2400" dirty="0">
              <a:solidFill>
                <a:srgbClr val="005CA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57C39BB-1D90-F34C-A106-93EDF76ECE9D}"/>
              </a:ext>
            </a:extLst>
          </p:cNvPr>
          <p:cNvSpPr txBox="1"/>
          <p:nvPr/>
        </p:nvSpPr>
        <p:spPr>
          <a:xfrm>
            <a:off x="3192000" y="4588920"/>
            <a:ext cx="7940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03</a:t>
            </a:r>
            <a:r>
              <a:rPr kumimoji="0" lang="zh-CN" altLang="en-US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丨</a:t>
            </a:r>
            <a:r>
              <a:rPr lang="zh-CN" altLang="en-US" sz="2400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类是创建对象的”模板”。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5C900B6-AA12-6246-B3C6-E7896068FF7C}"/>
              </a:ext>
            </a:extLst>
          </p:cNvPr>
          <p:cNvSpPr txBox="1"/>
          <p:nvPr/>
        </p:nvSpPr>
        <p:spPr>
          <a:xfrm>
            <a:off x="3200955" y="5212916"/>
            <a:ext cx="7940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altLang="zh-CN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04</a:t>
            </a:r>
            <a:r>
              <a:rPr kumimoji="0" lang="zh-CN" altLang="en-US" sz="2400" u="none" strike="noStrike" kern="1200" cap="none" spc="0" normalizeH="0" baseline="0" noProof="0" dirty="0">
                <a:ln>
                  <a:noFill/>
                </a:ln>
                <a:solidFill>
                  <a:srgbClr val="005CA2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丨</a:t>
            </a:r>
            <a:r>
              <a:rPr lang="zh-CN" altLang="en-US" sz="2400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类与类行为不同，对象与对象数据不同。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DFBEE3A-C899-E048-B5FF-6F42F5B296A1}"/>
              </a:ext>
            </a:extLst>
          </p:cNvPr>
          <p:cNvGrpSpPr/>
          <p:nvPr/>
        </p:nvGrpSpPr>
        <p:grpSpPr>
          <a:xfrm>
            <a:off x="3192000" y="2702389"/>
            <a:ext cx="9000000" cy="1803528"/>
            <a:chOff x="1604955" y="1885719"/>
            <a:chExt cx="9000000" cy="1803528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14D595E-9995-B140-9801-CFBE3B673FB8}"/>
                </a:ext>
              </a:extLst>
            </p:cNvPr>
            <p:cNvSpPr txBox="1"/>
            <p:nvPr/>
          </p:nvSpPr>
          <p:spPr>
            <a:xfrm>
              <a:off x="1604955" y="1885719"/>
              <a:ext cx="79405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kumimoji="0" lang="en-US" altLang="zh-CN" sz="2400" u="none" strike="noStrike" kern="1200" cap="none" spc="0" normalizeH="0" baseline="0" noProof="0" dirty="0">
                  <a:ln>
                    <a:noFill/>
                  </a:ln>
                  <a:solidFill>
                    <a:srgbClr val="005CA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02</a:t>
              </a:r>
              <a:r>
                <a:rPr kumimoji="0" lang="zh-CN" altLang="en-US" sz="2400" u="none" strike="noStrike" kern="1200" cap="none" spc="0" normalizeH="0" baseline="0" noProof="0" dirty="0">
                  <a:ln>
                    <a:noFill/>
                  </a:ln>
                  <a:solidFill>
                    <a:srgbClr val="005CA2"/>
                  </a:solidFill>
                  <a:effectLst/>
                  <a:uLnTx/>
                  <a:uFillTx/>
                  <a:latin typeface="Microsoft YaHei" panose="020B0503020204020204" pitchFamily="34" charset="-122"/>
                  <a:ea typeface="Microsoft YaHei" panose="020B0503020204020204" pitchFamily="34" charset="-122"/>
                  <a:cs typeface="+mn-cs"/>
                </a:rPr>
                <a:t>丨</a:t>
              </a:r>
              <a:r>
                <a:rPr lang="zh-CN" altLang="en-US" sz="2400" dirty="0">
                  <a:solidFill>
                    <a:srgbClr val="005CA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对象：类的具体实例，即归属于某个类别的”个体”。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7CF7D76-8B3A-9E4F-9182-CF32FF2C639A}"/>
                </a:ext>
              </a:extLst>
            </p:cNvPr>
            <p:cNvSpPr/>
            <p:nvPr/>
          </p:nvSpPr>
          <p:spPr>
            <a:xfrm>
              <a:off x="1747832" y="2295468"/>
              <a:ext cx="8857123" cy="13937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    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-- 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在构造函数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(__</a:t>
              </a:r>
              <a:r>
                <a:rPr lang="en-US" altLang="zh-CN" dirty="0" err="1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init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__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）中创建对象（实例化）        </a:t>
              </a:r>
              <a:endPara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just"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    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--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实例变量：类内、方法</a:t>
              </a:r>
              <a:r>
                <a:rPr lang="zh-CN" altLang="en-US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内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创建，类方法</a:t>
              </a:r>
              <a:r>
                <a:rPr lang="zh-CN" altLang="en-US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不能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调用（自己的）         </a:t>
              </a:r>
              <a:r>
                <a:rPr lang="zh-CN" altLang="en-US" dirty="0">
                  <a:solidFill>
                    <a:srgbClr val="005CA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名词状态</a:t>
              </a:r>
              <a:endPara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just"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    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--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实例方法：类内、方法</a:t>
              </a:r>
              <a:r>
                <a:rPr lang="zh-CN" altLang="en-US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内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创建，类方法</a:t>
              </a:r>
              <a:r>
                <a:rPr lang="zh-CN" altLang="en-US" dirty="0">
                  <a:solidFill>
                    <a:srgbClr val="FF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不能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调用                          </a:t>
              </a:r>
              <a:r>
                <a:rPr lang="zh-CN" altLang="en-US" dirty="0">
                  <a:solidFill>
                    <a:srgbClr val="005CA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动词行为</a:t>
              </a:r>
              <a:endParaRPr lang="en-US" altLang="zh-CN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algn="just"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rgbClr val="005CA2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    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--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调用：对象名</a:t>
              </a:r>
              <a:r>
                <a:rPr lang="en-US" altLang="zh-CN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.</a:t>
              </a:r>
              <a:r>
                <a:rPr lang="zh-CN" altLang="en-US" dirty="0">
                  <a:solidFill>
                    <a:prstClr val="black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成员名</a:t>
              </a: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CDE7BBAB-1C65-DA4C-B111-ACC8ACA54F32}"/>
              </a:ext>
            </a:extLst>
          </p:cNvPr>
          <p:cNvSpPr/>
          <p:nvPr/>
        </p:nvSpPr>
        <p:spPr>
          <a:xfrm>
            <a:off x="3335445" y="1444775"/>
            <a:ext cx="9000000" cy="1061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  <a:defRPr/>
            </a:pP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类变量：类内、方法</a:t>
            </a:r>
            <a:r>
              <a:rPr lang="zh-CN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外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创建，实例方法</a:t>
            </a:r>
            <a:r>
              <a:rPr lang="zh-CN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调用（大家的）            </a:t>
            </a:r>
            <a:r>
              <a:rPr lang="zh-CN" altLang="en-US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名词状态</a:t>
            </a:r>
            <a:endParaRPr lang="en-US" altLang="zh-CN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20000"/>
              </a:lnSpc>
              <a:defRPr/>
            </a:pP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类方法：类内、方法</a:t>
            </a:r>
            <a:r>
              <a:rPr lang="zh-CN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外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创建，实例方法</a:t>
            </a:r>
            <a:r>
              <a:rPr lang="zh-CN" altLang="en-US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能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                             </a:t>
            </a:r>
            <a:r>
              <a:rPr lang="zh-CN" altLang="en-US" dirty="0">
                <a:solidFill>
                  <a:srgbClr val="005CA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动词行为</a:t>
            </a:r>
            <a:endParaRPr lang="en-US" altLang="zh-CN" dirty="0">
              <a:solidFill>
                <a:srgbClr val="005CA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lnSpc>
                <a:spcPct val="120000"/>
              </a:lnSpc>
              <a:defRPr/>
            </a:pP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--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调用：类名</a:t>
            </a:r>
            <a:r>
              <a:rPr lang="en-US" altLang="zh-CN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r>
              <a:rPr lang="zh-CN" altLang="en-US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成员名</a:t>
            </a:r>
            <a:endParaRPr lang="en-US" altLang="zh-CN" dirty="0">
              <a:solidFill>
                <a:prstClr val="black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932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三大特征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>
            <a:spLocks/>
          </p:cNvSpPr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封装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>
            <a:spLocks/>
          </p:cNvSpPr>
          <p:nvPr/>
        </p:nvSpPr>
        <p:spPr>
          <a:xfrm>
            <a:off x="3722008" y="1417179"/>
            <a:ext cx="7765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将多种不同类型的数据根据需求复合成自定义类型，根据行为不同完成分类</a:t>
            </a:r>
          </a:p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创建用户类，微信类，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Facebook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561406" y="3503304"/>
            <a:ext cx="5684528" cy="1812697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622881" y="3879225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674" y="3892808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797538" y="4028074"/>
            <a:ext cx="1188852" cy="995692"/>
            <a:chOff x="5409782" y="5067473"/>
            <a:chExt cx="1188852" cy="99569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607287" y="4028074"/>
            <a:ext cx="1188852" cy="995692"/>
            <a:chOff x="7219531" y="5067473"/>
            <a:chExt cx="1188852" cy="995692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533023" y="4028074"/>
            <a:ext cx="1188852" cy="995692"/>
            <a:chOff x="9145267" y="5067473"/>
            <a:chExt cx="1188852" cy="9956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855277" y="4893268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198ED19-DBE4-1349-A053-3FE5041D735F}"/>
              </a:ext>
            </a:extLst>
          </p:cNvPr>
          <p:cNvSpPr/>
          <p:nvPr/>
        </p:nvSpPr>
        <p:spPr>
          <a:xfrm>
            <a:off x="3475512" y="3191358"/>
            <a:ext cx="8138556" cy="249140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9861AF56-5B8B-8745-BD5E-61A7141C0CF0}"/>
              </a:ext>
            </a:extLst>
          </p:cNvPr>
          <p:cNvSpPr txBox="1"/>
          <p:nvPr/>
        </p:nvSpPr>
        <p:spPr>
          <a:xfrm>
            <a:off x="6224496" y="5732286"/>
            <a:ext cx="2658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封装</a:t>
            </a:r>
            <a:endParaRPr kumimoji="0" lang="zh-CN" altLang="en-US" sz="24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E2756DA-CFB8-2D47-93FD-02342843E920}"/>
              </a:ext>
            </a:extLst>
          </p:cNvPr>
          <p:cNvGrpSpPr/>
          <p:nvPr/>
        </p:nvGrpSpPr>
        <p:grpSpPr>
          <a:xfrm>
            <a:off x="4830242" y="746862"/>
            <a:ext cx="1656283" cy="469630"/>
            <a:chOff x="3833316" y="2048940"/>
            <a:chExt cx="1656283" cy="469630"/>
          </a:xfrm>
        </p:grpSpPr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93A55222-0032-7F46-AAF9-2A951F12EA44}"/>
                </a:ext>
              </a:extLst>
            </p:cNvPr>
            <p:cNvSpPr/>
            <p:nvPr/>
          </p:nvSpPr>
          <p:spPr>
            <a:xfrm>
              <a:off x="3833316" y="2048940"/>
              <a:ext cx="1656283" cy="469630"/>
            </a:xfrm>
            <a:prstGeom prst="roundRect">
              <a:avLst/>
            </a:prstGeom>
            <a:solidFill>
              <a:srgbClr val="41A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7EF1280-D054-C64C-84AB-8C78090DCCD6}"/>
                </a:ext>
              </a:extLst>
            </p:cNvPr>
            <p:cNvSpPr txBox="1"/>
            <p:nvPr/>
          </p:nvSpPr>
          <p:spPr>
            <a:xfrm>
              <a:off x="3833316" y="2068312"/>
              <a:ext cx="16562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0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关键词：分</a:t>
              </a:r>
              <a:endPara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2D92937C-1115-F247-98B8-922ED6E19362}"/>
              </a:ext>
            </a:extLst>
          </p:cNvPr>
          <p:cNvSpPr>
            <a:spLocks/>
          </p:cNvSpPr>
          <p:nvPr/>
        </p:nvSpPr>
        <p:spPr>
          <a:xfrm>
            <a:off x="3693432" y="6127053"/>
            <a:ext cx="76100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分而治之，变则疏之，高内聚，低耦合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8828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三大特征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继承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因为微信，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Facebook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都具有即时通讯的行为和特征，不断有新的同类软件推向市场。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所以通过创建通讯工具类类进一步抽象，统一行为，隔离变化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84174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82723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84081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995692"/>
            <a:chOff x="5409782" y="5067473"/>
            <a:chExt cx="1188852" cy="995692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3"/>
            <a:ext cx="1188852" cy="995692"/>
            <a:chOff x="7219531" y="5067473"/>
            <a:chExt cx="1188852" cy="995692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995692"/>
            <a:chOff x="9145267" y="5067473"/>
            <a:chExt cx="1188852" cy="9956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995692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84127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2"/>
            <a:ext cx="1188852" cy="995692"/>
            <a:chOff x="10013053" y="4836368"/>
            <a:chExt cx="1188852" cy="995692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8"/>
              <a:ext cx="1188852" cy="9956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D68F941E-8DEE-C945-9691-9A571A77D28A}"/>
              </a:ext>
            </a:extLst>
          </p:cNvPr>
          <p:cNvSpPr txBox="1"/>
          <p:nvPr/>
        </p:nvSpPr>
        <p:spPr>
          <a:xfrm>
            <a:off x="6998782" y="6457772"/>
            <a:ext cx="2658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0000"/>
                </a:solidFill>
                <a:latin typeface="+mj-ea"/>
                <a:ea typeface="+mj-ea"/>
              </a:rPr>
              <a:t>继 承</a:t>
            </a:r>
            <a:endParaRPr kumimoji="0" lang="zh-CN" altLang="en-US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A6D3F48-3C50-6942-99A9-A3BCE1629D92}"/>
              </a:ext>
            </a:extLst>
          </p:cNvPr>
          <p:cNvSpPr txBox="1"/>
          <p:nvPr/>
        </p:nvSpPr>
        <p:spPr>
          <a:xfrm>
            <a:off x="3100434" y="3127941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C9E392E2-4C79-1240-8F86-0F930D2CF126}"/>
              </a:ext>
            </a:extLst>
          </p:cNvPr>
          <p:cNvCxnSpPr>
            <a:cxnSpLocks/>
          </p:cNvCxnSpPr>
          <p:nvPr/>
        </p:nvCxnSpPr>
        <p:spPr>
          <a:xfrm flipV="1">
            <a:off x="3596381" y="2962065"/>
            <a:ext cx="5072264" cy="31011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4E5B6A12-F6B5-1F46-B78C-84BC84EFB9FE}"/>
              </a:ext>
            </a:extLst>
          </p:cNvPr>
          <p:cNvGrpSpPr/>
          <p:nvPr/>
        </p:nvGrpSpPr>
        <p:grpSpPr>
          <a:xfrm>
            <a:off x="4830242" y="746862"/>
            <a:ext cx="1656283" cy="469630"/>
            <a:chOff x="3833316" y="2048940"/>
            <a:chExt cx="1656283" cy="469630"/>
          </a:xfrm>
        </p:grpSpPr>
        <p:sp>
          <p:nvSpPr>
            <p:cNvPr id="62" name="圆角矩形 61">
              <a:extLst>
                <a:ext uri="{FF2B5EF4-FFF2-40B4-BE49-F238E27FC236}">
                  <a16:creationId xmlns:a16="http://schemas.microsoft.com/office/drawing/2014/main" id="{B45EC6D4-E0EE-C64C-B2CC-FE0E2D96FF0C}"/>
                </a:ext>
              </a:extLst>
            </p:cNvPr>
            <p:cNvSpPr/>
            <p:nvPr/>
          </p:nvSpPr>
          <p:spPr>
            <a:xfrm>
              <a:off x="3833316" y="2048940"/>
              <a:ext cx="1656283" cy="469630"/>
            </a:xfrm>
            <a:prstGeom prst="roundRect">
              <a:avLst/>
            </a:prstGeom>
            <a:solidFill>
              <a:srgbClr val="41A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7A337DB-8AE5-0E4E-8A7C-2DA9EF9000A5}"/>
                </a:ext>
              </a:extLst>
            </p:cNvPr>
            <p:cNvSpPr txBox="1"/>
            <p:nvPr/>
          </p:nvSpPr>
          <p:spPr>
            <a:xfrm>
              <a:off x="3833316" y="2068312"/>
              <a:ext cx="16562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0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关键词：隔</a:t>
              </a:r>
              <a:endPara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4" name="文本框 63">
            <a:extLst>
              <a:ext uri="{FF2B5EF4-FFF2-40B4-BE49-F238E27FC236}">
                <a16:creationId xmlns:a16="http://schemas.microsoft.com/office/drawing/2014/main" id="{873B06D0-D0A8-5B4A-8AA9-AD18D2778176}"/>
              </a:ext>
            </a:extLst>
          </p:cNvPr>
          <p:cNvSpPr txBox="1"/>
          <p:nvPr/>
        </p:nvSpPr>
        <p:spPr>
          <a:xfrm>
            <a:off x="8626716" y="2921032"/>
            <a:ext cx="1147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抽象</a:t>
            </a:r>
            <a:endParaRPr kumimoji="0" lang="en-US" altLang="zh-CN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统一</a:t>
            </a:r>
            <a:endParaRPr kumimoji="0" lang="en-US" altLang="zh-CN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隔离</a:t>
            </a:r>
            <a:endParaRPr kumimoji="0" lang="en-US" altLang="zh-CN" sz="2400" b="0" i="0" u="none" strike="noStrike" kern="1200" cap="none" spc="0" normalizeH="0" noProof="0" dirty="0"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46623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4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三大特征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多态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82712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彰显个性，体现开闭原则</a:t>
            </a:r>
            <a:endParaRPr lang="en-US" altLang="zh-CN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/>
            <a:r>
              <a:rPr lang="zh-CN" altLang="zh-HK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通讯工具类（父类）</a:t>
            </a:r>
            <a:r>
              <a:rPr lang="zh-CN" altLang="zh-HK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Facebook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</a:t>
            </a:r>
            <a:r>
              <a:rPr lang="zh-CN" altLang="zh-HK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重写，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子类</a:t>
            </a:r>
            <a:r>
              <a:rPr lang="zh-CN" altLang="zh-HK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各自对象</a:t>
            </a:r>
            <a:endParaRPr lang="zh-CN" altLang="zh-HK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453549"/>
            <a:ext cx="6819567" cy="3771226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7FD5EE9-5E23-6249-A233-874816325E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08" b="18360"/>
          <a:stretch/>
        </p:blipFill>
        <p:spPr>
          <a:xfrm>
            <a:off x="9110319" y="4921399"/>
            <a:ext cx="1248701" cy="159319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D810947-69EC-194B-B392-B7089FDF45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77" b="22864"/>
          <a:stretch/>
        </p:blipFill>
        <p:spPr>
          <a:xfrm>
            <a:off x="7187539" y="4921400"/>
            <a:ext cx="1248701" cy="15931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A046018-F6CA-4C4B-82C4-91FF5363E9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0571" b="14907"/>
          <a:stretch/>
        </p:blipFill>
        <p:spPr>
          <a:xfrm>
            <a:off x="5341544" y="4905306"/>
            <a:ext cx="1324314" cy="1610134"/>
          </a:xfrm>
          <a:prstGeom prst="rect">
            <a:avLst/>
          </a:prstGeom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696605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260048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710188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4936848"/>
            <a:ext cx="1188852" cy="1266508"/>
            <a:chOff x="5409782" y="5067473"/>
            <a:chExt cx="1188852" cy="126650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266508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22326"/>
              <a:ext cx="10780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b="1" baseline="-25000" dirty="0">
                  <a:latin typeface="+mj-ea"/>
                </a:rPr>
                <a:t>即时通讯</a:t>
              </a:r>
              <a:endParaRPr lang="en-US" altLang="zh-CN" b="1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2400" b="1" baseline="-25000" dirty="0">
                  <a:solidFill>
                    <a:srgbClr val="FF0000"/>
                  </a:solidFill>
                  <a:latin typeface="+mj-ea"/>
                </a:rPr>
                <a:t>支付功能</a:t>
              </a:r>
              <a:endParaRPr lang="en-US" altLang="zh-CN" sz="2400" b="1" baseline="-25000" dirty="0">
                <a:solidFill>
                  <a:srgbClr val="FF0000"/>
                </a:solidFill>
                <a:latin typeface="+mj-ea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4936847"/>
            <a:ext cx="1188852" cy="1282603"/>
            <a:chOff x="7219531" y="5067472"/>
            <a:chExt cx="1188852" cy="1282603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282603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30618"/>
              <a:ext cx="10780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b="1" baseline="-25000" dirty="0">
                  <a:latin typeface="+mj-ea"/>
                </a:rPr>
                <a:t>即时通讯</a:t>
              </a:r>
              <a:endParaRPr lang="en-US" altLang="zh-CN" b="1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2400" b="1" baseline="-25000" dirty="0">
                  <a:solidFill>
                    <a:srgbClr val="FF0000"/>
                  </a:solidFill>
                  <a:latin typeface="+mj-ea"/>
                </a:rPr>
                <a:t>在线会议</a:t>
              </a:r>
              <a:endParaRPr lang="en-US" altLang="zh-CN" sz="2400" b="1" baseline="-25000" dirty="0">
                <a:solidFill>
                  <a:srgbClr val="FF0000"/>
                </a:solidFill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4936848"/>
            <a:ext cx="1188852" cy="1282602"/>
            <a:chOff x="9145267" y="5067473"/>
            <a:chExt cx="1188852" cy="1282602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282602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30618"/>
              <a:ext cx="10780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b="1" baseline="-25000" dirty="0">
                  <a:latin typeface="+mj-ea"/>
                </a:rPr>
                <a:t>即时通讯</a:t>
              </a:r>
              <a:endParaRPr lang="en-US" altLang="zh-CN" b="1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2400" b="1" baseline="-25000" dirty="0">
                  <a:solidFill>
                    <a:srgbClr val="FF0000"/>
                  </a:solidFill>
                  <a:latin typeface="+mj-ea"/>
                </a:rPr>
                <a:t>更换背景</a:t>
              </a:r>
              <a:endParaRPr lang="en-US" altLang="zh-CN" sz="2400" b="1" baseline="-25000" dirty="0">
                <a:solidFill>
                  <a:srgbClr val="FF0000"/>
                </a:solidFill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569871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710648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4937196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484F379A-0479-5444-982F-2BE2E44A15C0}"/>
              </a:ext>
            </a:extLst>
          </p:cNvPr>
          <p:cNvSpPr txBox="1"/>
          <p:nvPr/>
        </p:nvSpPr>
        <p:spPr>
          <a:xfrm>
            <a:off x="9878662" y="6250422"/>
            <a:ext cx="26584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多态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00434" y="2997316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0112111-7939-4248-9AEC-4B8391E092ED}"/>
              </a:ext>
            </a:extLst>
          </p:cNvPr>
          <p:cNvSpPr txBox="1"/>
          <p:nvPr/>
        </p:nvSpPr>
        <p:spPr>
          <a:xfrm>
            <a:off x="6485516" y="4318683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8ACA604-A923-B241-AAC2-7F8F5C64D0AB}"/>
              </a:ext>
            </a:extLst>
          </p:cNvPr>
          <p:cNvSpPr/>
          <p:nvPr/>
        </p:nvSpPr>
        <p:spPr>
          <a:xfrm>
            <a:off x="3047999" y="2268018"/>
            <a:ext cx="9051235" cy="447764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 flipV="1">
            <a:off x="4972791" y="3636477"/>
            <a:ext cx="1786791" cy="364122"/>
          </a:xfrm>
          <a:prstGeom prst="straightConnector1">
            <a:avLst/>
          </a:prstGeom>
          <a:ln w="28575">
            <a:solidFill>
              <a:srgbClr val="FF0000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 rot="20896057">
            <a:off x="5163816" y="3473017"/>
            <a:ext cx="1078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FF0000"/>
                </a:solidFill>
                <a:latin typeface="+mj-ea"/>
                <a:ea typeface="+mj-ea"/>
              </a:rPr>
              <a:t>调用父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49EDEE2E-F1D1-3E4D-8111-BEA78661B151}"/>
              </a:ext>
            </a:extLst>
          </p:cNvPr>
          <p:cNvSpPr txBox="1"/>
          <p:nvPr/>
        </p:nvSpPr>
        <p:spPr>
          <a:xfrm>
            <a:off x="4167877" y="5585232"/>
            <a:ext cx="1078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FF0000"/>
                </a:solidFill>
                <a:latin typeface="+mj-ea"/>
                <a:ea typeface="+mj-ea"/>
              </a:rPr>
              <a:t>重写子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75DD8C5-B0F6-9744-AE9D-535F949B9191}"/>
              </a:ext>
            </a:extLst>
          </p:cNvPr>
          <p:cNvSpPr txBox="1"/>
          <p:nvPr/>
        </p:nvSpPr>
        <p:spPr>
          <a:xfrm>
            <a:off x="4184281" y="6188405"/>
            <a:ext cx="1078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创建子</a:t>
            </a:r>
          </a:p>
        </p:txBody>
      </p:sp>
      <p:cxnSp>
        <p:nvCxnSpPr>
          <p:cNvPr id="67" name="直线连接符 66">
            <a:extLst>
              <a:ext uri="{FF2B5EF4-FFF2-40B4-BE49-F238E27FC236}">
                <a16:creationId xmlns:a16="http://schemas.microsoft.com/office/drawing/2014/main" id="{84F53651-9AFC-B249-B47F-7BAA5B870047}"/>
              </a:ext>
            </a:extLst>
          </p:cNvPr>
          <p:cNvCxnSpPr>
            <a:cxnSpLocks/>
          </p:cNvCxnSpPr>
          <p:nvPr/>
        </p:nvCxnSpPr>
        <p:spPr>
          <a:xfrm flipV="1">
            <a:off x="3511471" y="2933944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69945B44-E6B0-844A-A57C-297B3B73DF51}"/>
              </a:ext>
            </a:extLst>
          </p:cNvPr>
          <p:cNvGrpSpPr/>
          <p:nvPr/>
        </p:nvGrpSpPr>
        <p:grpSpPr>
          <a:xfrm>
            <a:off x="4830242" y="746862"/>
            <a:ext cx="1656283" cy="469630"/>
            <a:chOff x="3833316" y="2048940"/>
            <a:chExt cx="1656283" cy="469630"/>
          </a:xfrm>
        </p:grpSpPr>
        <p:sp>
          <p:nvSpPr>
            <p:cNvPr id="68" name="圆角矩形 67">
              <a:extLst>
                <a:ext uri="{FF2B5EF4-FFF2-40B4-BE49-F238E27FC236}">
                  <a16:creationId xmlns:a16="http://schemas.microsoft.com/office/drawing/2014/main" id="{A4BE0DB9-9FD6-414E-81EF-BDAAAA034758}"/>
                </a:ext>
              </a:extLst>
            </p:cNvPr>
            <p:cNvSpPr/>
            <p:nvPr/>
          </p:nvSpPr>
          <p:spPr>
            <a:xfrm>
              <a:off x="3833316" y="2048940"/>
              <a:ext cx="1656283" cy="469630"/>
            </a:xfrm>
            <a:prstGeom prst="roundRect">
              <a:avLst/>
            </a:prstGeom>
            <a:solidFill>
              <a:srgbClr val="41A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A681ACAA-5408-EE4F-9B28-B0C290C938F5}"/>
                </a:ext>
              </a:extLst>
            </p:cNvPr>
            <p:cNvSpPr txBox="1"/>
            <p:nvPr/>
          </p:nvSpPr>
          <p:spPr>
            <a:xfrm>
              <a:off x="3833316" y="2068312"/>
              <a:ext cx="16562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20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关键词：做</a:t>
              </a:r>
              <a:endPara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19671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36C7D1F-4A22-8147-B85D-A55AD18D97E3}"/>
              </a:ext>
            </a:extLst>
          </p:cNvPr>
          <p:cNvGrpSpPr/>
          <p:nvPr/>
        </p:nvGrpSpPr>
        <p:grpSpPr>
          <a:xfrm>
            <a:off x="392344" y="907264"/>
            <a:ext cx="2096363" cy="1287605"/>
            <a:chOff x="392341" y="1425428"/>
            <a:chExt cx="2096363" cy="1287605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EDAF6734-7E46-1D40-9E5A-D51777639CBC}"/>
                </a:ext>
              </a:extLst>
            </p:cNvPr>
            <p:cNvSpPr txBox="1"/>
            <p:nvPr/>
          </p:nvSpPr>
          <p:spPr>
            <a:xfrm>
              <a:off x="392341" y="1425428"/>
              <a:ext cx="209636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 0</a:t>
              </a:r>
              <a:r>
                <a:rPr lang="en-US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5</a:t>
              </a:r>
              <a:r>
                <a:rPr lang="en" altLang="zh-CN" sz="36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</a:t>
              </a:r>
            </a:p>
            <a:p>
              <a:pPr lvl="0" algn="dist">
                <a:defRPr/>
              </a:pPr>
              <a:r>
                <a:rPr lang="en" altLang="zh-CN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OO</a:t>
              </a:r>
              <a:r>
                <a:rPr lang="zh-CN" altLang="en-US" sz="2000" dirty="0">
                  <a:solidFill>
                    <a:prstClr val="whit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设计原则</a:t>
              </a:r>
            </a:p>
          </p:txBody>
        </p:sp>
        <p:cxnSp>
          <p:nvCxnSpPr>
            <p:cNvPr id="4" name="直接连接符 126">
              <a:extLst>
                <a:ext uri="{FF2B5EF4-FFF2-40B4-BE49-F238E27FC236}">
                  <a16:creationId xmlns:a16="http://schemas.microsoft.com/office/drawing/2014/main" id="{167404C2-B5A1-CC47-9B6F-7A871A01FCCF}"/>
                </a:ext>
              </a:extLst>
            </p:cNvPr>
            <p:cNvCxnSpPr/>
            <p:nvPr/>
          </p:nvCxnSpPr>
          <p:spPr>
            <a:xfrm>
              <a:off x="1071066" y="2713033"/>
              <a:ext cx="73891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207824A7-6500-954C-8562-727F8979B9A9}"/>
              </a:ext>
            </a:extLst>
          </p:cNvPr>
          <p:cNvSpPr txBox="1"/>
          <p:nvPr/>
        </p:nvSpPr>
        <p:spPr>
          <a:xfrm>
            <a:off x="3693432" y="599133"/>
            <a:ext cx="712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3600" dirty="0">
                <a:solidFill>
                  <a:srgbClr val="2B8CD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开闭原则</a:t>
            </a:r>
            <a:endParaRPr kumimoji="0" lang="zh-CN" altLang="en-US" sz="3600" u="none" strike="noStrike" kern="1200" cap="none" spc="0" normalizeH="0" baseline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2A185A4-ED7C-CF4D-AF10-EC3622F3B4FD}"/>
              </a:ext>
            </a:extLst>
          </p:cNvPr>
          <p:cNvSpPr/>
          <p:nvPr/>
        </p:nvSpPr>
        <p:spPr>
          <a:xfrm>
            <a:off x="3722008" y="1417179"/>
            <a:ext cx="76100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对扩展开放，对修改关闭。增加新功能，不改变原有代码。</a:t>
            </a:r>
          </a:p>
          <a:p>
            <a:pPr lvl="0" algn="just"/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———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当增加新的即时通讯软件</a:t>
            </a:r>
            <a:r>
              <a:rPr lang="en-US" altLang="zh-CN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通讯工具类（父类）与用户类不变</a:t>
            </a:r>
          </a:p>
        </p:txBody>
      </p:sp>
      <p:cxnSp>
        <p:nvCxnSpPr>
          <p:cNvPr id="10" name="直接连接符 25">
            <a:extLst>
              <a:ext uri="{FF2B5EF4-FFF2-40B4-BE49-F238E27FC236}">
                <a16:creationId xmlns:a16="http://schemas.microsoft.com/office/drawing/2014/main" id="{2C0C4B60-B900-8B4C-A4EC-8EEFC60F605D}"/>
              </a:ext>
            </a:extLst>
          </p:cNvPr>
          <p:cNvCxnSpPr>
            <a:cxnSpLocks/>
          </p:cNvCxnSpPr>
          <p:nvPr/>
        </p:nvCxnSpPr>
        <p:spPr>
          <a:xfrm>
            <a:off x="3785508" y="1331321"/>
            <a:ext cx="4458781" cy="0"/>
          </a:xfrm>
          <a:prstGeom prst="line">
            <a:avLst/>
          </a:prstGeom>
          <a:ln>
            <a:gradFill flip="none" rotWithShape="1">
              <a:gsLst>
                <a:gs pos="0">
                  <a:srgbClr val="2B8CD5"/>
                </a:gs>
                <a:gs pos="100000">
                  <a:srgbClr val="FFFFFF">
                    <a:alpha val="0"/>
                  </a:srgbClr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A2CD2F9-A8F0-0E40-8AFF-0A6C44CB5472}"/>
              </a:ext>
            </a:extLst>
          </p:cNvPr>
          <p:cNvSpPr/>
          <p:nvPr/>
        </p:nvSpPr>
        <p:spPr>
          <a:xfrm>
            <a:off x="5173649" y="2572299"/>
            <a:ext cx="6819567" cy="3935379"/>
          </a:xfrm>
          <a:prstGeom prst="rect">
            <a:avLst/>
          </a:prstGeom>
          <a:gradFill flip="none" rotWithShape="1">
            <a:gsLst>
              <a:gs pos="0">
                <a:srgbClr val="5ADCB1"/>
              </a:gs>
              <a:gs pos="0">
                <a:schemeClr val="bg1"/>
              </a:gs>
              <a:gs pos="0">
                <a:srgbClr val="207ABE"/>
              </a:gs>
              <a:gs pos="99000">
                <a:schemeClr val="bg1"/>
              </a:gs>
              <a:gs pos="58000">
                <a:schemeClr val="bg1">
                  <a:lumMod val="95000"/>
                  <a:alpha val="50000"/>
                </a:schemeClr>
              </a:gs>
              <a:gs pos="0">
                <a:schemeClr val="bg2"/>
              </a:gs>
              <a:gs pos="0">
                <a:scrgbClr r="0" g="0" b="0"/>
              </a:gs>
              <a:gs pos="0">
                <a:schemeClr val="bg1">
                  <a:alpha val="32000"/>
                </a:schemeClr>
              </a:gs>
            </a:gsLst>
            <a:lin ang="18900000" scaled="1"/>
            <a:tileRect/>
          </a:gradFill>
          <a:ln>
            <a:solidFill>
              <a:srgbClr val="2B8C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3CBCBD0-4FA0-E140-A5BD-0DA968F321CF}"/>
              </a:ext>
            </a:extLst>
          </p:cNvPr>
          <p:cNvSpPr/>
          <p:nvPr/>
        </p:nvSpPr>
        <p:spPr>
          <a:xfrm>
            <a:off x="3235125" y="3827230"/>
            <a:ext cx="1542799" cy="1294088"/>
          </a:xfrm>
          <a:prstGeom prst="rect">
            <a:avLst/>
          </a:prstGeom>
          <a:noFill/>
          <a:ln w="38100">
            <a:solidFill>
              <a:srgbClr val="59BA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246B99A-17FA-9743-A0F5-1AE39FC7163B}"/>
              </a:ext>
            </a:extLst>
          </p:cNvPr>
          <p:cNvGrpSpPr/>
          <p:nvPr/>
        </p:nvGrpSpPr>
        <p:grpSpPr>
          <a:xfrm rot="5400000">
            <a:off x="7510099" y="2390673"/>
            <a:ext cx="646330" cy="4307561"/>
            <a:chOff x="3669206" y="2222742"/>
            <a:chExt cx="348502" cy="926703"/>
          </a:xfrm>
        </p:grpSpPr>
        <p:cxnSp>
          <p:nvCxnSpPr>
            <p:cNvPr id="44" name="直接箭头连接符 56">
              <a:extLst>
                <a:ext uri="{FF2B5EF4-FFF2-40B4-BE49-F238E27FC236}">
                  <a16:creationId xmlns:a16="http://schemas.microsoft.com/office/drawing/2014/main" id="{4FF86790-557B-F342-9DB2-13E0E260520D}"/>
                </a:ext>
              </a:extLst>
            </p:cNvPr>
            <p:cNvCxnSpPr/>
            <p:nvPr/>
          </p:nvCxnSpPr>
          <p:spPr>
            <a:xfrm flipV="1">
              <a:off x="3669206" y="2222742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箭头连接符 57">
              <a:extLst>
                <a:ext uri="{FF2B5EF4-FFF2-40B4-BE49-F238E27FC236}">
                  <a16:creationId xmlns:a16="http://schemas.microsoft.com/office/drawing/2014/main" id="{55D448ED-A18C-1446-9998-7E2AEA671B71}"/>
                </a:ext>
              </a:extLst>
            </p:cNvPr>
            <p:cNvCxnSpPr>
              <a:cxnSpLocks/>
            </p:cNvCxnSpPr>
            <p:nvPr/>
          </p:nvCxnSpPr>
          <p:spPr>
            <a:xfrm>
              <a:off x="3669206" y="2684713"/>
              <a:ext cx="348502" cy="464732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箭头连接符 61">
              <a:extLst>
                <a:ext uri="{FF2B5EF4-FFF2-40B4-BE49-F238E27FC236}">
                  <a16:creationId xmlns:a16="http://schemas.microsoft.com/office/drawing/2014/main" id="{CCBE4E42-8167-134E-B69D-B9A9A9044611}"/>
                </a:ext>
              </a:extLst>
            </p:cNvPr>
            <p:cNvCxnSpPr/>
            <p:nvPr/>
          </p:nvCxnSpPr>
          <p:spPr>
            <a:xfrm>
              <a:off x="3676548" y="2687474"/>
              <a:ext cx="331346" cy="0"/>
            </a:xfrm>
            <a:prstGeom prst="straightConnector1">
              <a:avLst/>
            </a:prstGeom>
            <a:ln>
              <a:solidFill>
                <a:srgbClr val="0084CF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 descr="图片包含 游戏机&#10;&#10;描述已自动生成">
            <a:extLst>
              <a:ext uri="{FF2B5EF4-FFF2-40B4-BE49-F238E27FC236}">
                <a16:creationId xmlns:a16="http://schemas.microsoft.com/office/drawing/2014/main" id="{AF286F9C-A9B7-9D4B-BCE9-6B4D5481B2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918" y="3840813"/>
            <a:ext cx="1121148" cy="112114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FD84C20E-75E0-7D4A-A275-5EC88DF72012}"/>
              </a:ext>
            </a:extLst>
          </p:cNvPr>
          <p:cNvGrpSpPr/>
          <p:nvPr/>
        </p:nvGrpSpPr>
        <p:grpSpPr>
          <a:xfrm>
            <a:off x="5409782" y="5067473"/>
            <a:ext cx="1188852" cy="1191394"/>
            <a:chOff x="5409782" y="5067473"/>
            <a:chExt cx="1188852" cy="1191394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75B8436A-6D02-5246-948A-2298F023F0D3}"/>
                </a:ext>
              </a:extLst>
            </p:cNvPr>
            <p:cNvSpPr/>
            <p:nvPr/>
          </p:nvSpPr>
          <p:spPr>
            <a:xfrm>
              <a:off x="5409782" y="5067473"/>
              <a:ext cx="1188852" cy="1191394"/>
            </a:xfrm>
            <a:prstGeom prst="rect">
              <a:avLst/>
            </a:prstGeom>
            <a:noFill/>
            <a:ln w="28575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9D3F1C0-0D53-694A-9608-39E67B4F62CC}"/>
                </a:ext>
              </a:extLst>
            </p:cNvPr>
            <p:cNvSpPr txBox="1"/>
            <p:nvPr/>
          </p:nvSpPr>
          <p:spPr>
            <a:xfrm>
              <a:off x="5465205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支付功能</a:t>
              </a:r>
              <a:endParaRPr lang="en-US" altLang="zh-CN" sz="1600" baseline="-25000" dirty="0">
                <a:latin typeface="+mj-ea"/>
              </a:endParaRPr>
            </a:p>
          </p:txBody>
        </p:sp>
        <p:pic>
          <p:nvPicPr>
            <p:cNvPr id="48" name="图片 47" descr="图片包含 游戏机, 图, 房间, 画&#10;&#10;描述已自动生成">
              <a:extLst>
                <a:ext uri="{FF2B5EF4-FFF2-40B4-BE49-F238E27FC236}">
                  <a16:creationId xmlns:a16="http://schemas.microsoft.com/office/drawing/2014/main" id="{D05992EB-4527-894F-8F27-8CE3EC3E8575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7907" y="5180345"/>
              <a:ext cx="472603" cy="472603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E61D48C-D3B8-CC42-A4E1-D269486530D5}"/>
              </a:ext>
            </a:extLst>
          </p:cNvPr>
          <p:cNvGrpSpPr/>
          <p:nvPr/>
        </p:nvGrpSpPr>
        <p:grpSpPr>
          <a:xfrm>
            <a:off x="7219531" y="5067472"/>
            <a:ext cx="1188852" cy="1191393"/>
            <a:chOff x="7219531" y="5067472"/>
            <a:chExt cx="1188852" cy="1191393"/>
          </a:xfrm>
        </p:grpSpPr>
        <p:pic>
          <p:nvPicPr>
            <p:cNvPr id="49" name="图片 48" descr="图片包含 游戏机, 物体, 工具箱, 画&#10;&#10;描述已自动生成">
              <a:extLst>
                <a:ext uri="{FF2B5EF4-FFF2-40B4-BE49-F238E27FC236}">
                  <a16:creationId xmlns:a16="http://schemas.microsoft.com/office/drawing/2014/main" id="{FA40C421-A88B-0C4B-A08C-508BA4D359E6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4990" y="5167679"/>
              <a:ext cx="497935" cy="497935"/>
            </a:xfrm>
            <a:prstGeom prst="rect">
              <a:avLst/>
            </a:prstGeom>
          </p:spPr>
        </p:pic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74FE7F8B-255A-BC4B-837A-0D00BBDB3B14}"/>
                </a:ext>
              </a:extLst>
            </p:cNvPr>
            <p:cNvSpPr/>
            <p:nvPr/>
          </p:nvSpPr>
          <p:spPr>
            <a:xfrm>
              <a:off x="7219531" y="5067472"/>
              <a:ext cx="1188852" cy="1191393"/>
            </a:xfrm>
            <a:prstGeom prst="rect">
              <a:avLst/>
            </a:prstGeom>
            <a:noFill/>
            <a:ln w="28575">
              <a:solidFill>
                <a:srgbClr val="3B5A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5227B5C-EC50-4D4A-99AE-E26BA183B88C}"/>
                </a:ext>
              </a:extLst>
            </p:cNvPr>
            <p:cNvSpPr txBox="1"/>
            <p:nvPr/>
          </p:nvSpPr>
          <p:spPr>
            <a:xfrm>
              <a:off x="7274954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在线会议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48DE9F-8520-774A-94AC-32A854CC6DCA}"/>
              </a:ext>
            </a:extLst>
          </p:cNvPr>
          <p:cNvGrpSpPr/>
          <p:nvPr/>
        </p:nvGrpSpPr>
        <p:grpSpPr>
          <a:xfrm>
            <a:off x="9145267" y="5067473"/>
            <a:ext cx="1188852" cy="1191392"/>
            <a:chOff x="9145267" y="5067473"/>
            <a:chExt cx="1188852" cy="1191392"/>
          </a:xfrm>
        </p:grpSpPr>
        <p:pic>
          <p:nvPicPr>
            <p:cNvPr id="50" name="图片 49" descr="图片包含 游戏机, 图, 画, 房间&#10;&#10;描述已自动生成">
              <a:extLst>
                <a:ext uri="{FF2B5EF4-FFF2-40B4-BE49-F238E27FC236}">
                  <a16:creationId xmlns:a16="http://schemas.microsoft.com/office/drawing/2014/main" id="{187B16CD-4231-7E4F-B632-FF8722943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0050" y="5157003"/>
              <a:ext cx="519287" cy="519287"/>
            </a:xfrm>
            <a:prstGeom prst="rect">
              <a:avLst/>
            </a:prstGeom>
          </p:spPr>
        </p:pic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C44A19B4-4DD6-8C4F-801D-3299B7312C98}"/>
                </a:ext>
              </a:extLst>
            </p:cNvPr>
            <p:cNvSpPr/>
            <p:nvPr/>
          </p:nvSpPr>
          <p:spPr>
            <a:xfrm>
              <a:off x="9145267" y="5067473"/>
              <a:ext cx="1188852" cy="1191392"/>
            </a:xfrm>
            <a:prstGeom prst="rect">
              <a:avLst/>
            </a:prstGeom>
            <a:noFill/>
            <a:ln w="28575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73B843DF-0D55-CB49-878E-BBA098D04031}"/>
                </a:ext>
              </a:extLst>
            </p:cNvPr>
            <p:cNvSpPr txBox="1"/>
            <p:nvPr/>
          </p:nvSpPr>
          <p:spPr>
            <a:xfrm>
              <a:off x="9200690" y="5779564"/>
              <a:ext cx="1078006" cy="420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即时通讯</a:t>
              </a:r>
              <a:endParaRPr lang="en-US" altLang="zh-CN" sz="1600" baseline="-25000" dirty="0">
                <a:latin typeface="+mj-ea"/>
              </a:endParaRPr>
            </a:p>
            <a:p>
              <a:pPr lvl="0" algn="ctr">
                <a:defRPr/>
              </a:pPr>
              <a:r>
                <a:rPr lang="zh-CN" altLang="en-US" sz="1600" baseline="-25000" dirty="0">
                  <a:latin typeface="+mj-ea"/>
                </a:rPr>
                <a:t>更换背景</a:t>
              </a:r>
              <a:endParaRPr lang="en-US" altLang="zh-CN" sz="1600" baseline="-25000" dirty="0">
                <a:latin typeface="+mj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7BE686-B5D5-D948-BBEA-31177FBC3652}"/>
              </a:ext>
            </a:extLst>
          </p:cNvPr>
          <p:cNvGrpSpPr/>
          <p:nvPr/>
        </p:nvGrpSpPr>
        <p:grpSpPr>
          <a:xfrm>
            <a:off x="7116847" y="2700496"/>
            <a:ext cx="1398324" cy="1457008"/>
            <a:chOff x="7116847" y="1987944"/>
            <a:chExt cx="1398324" cy="1457008"/>
          </a:xfrm>
        </p:grpSpPr>
        <p:sp>
          <p:nvSpPr>
            <p:cNvPr id="40" name="network-square_76767">
              <a:extLst>
                <a:ext uri="{FF2B5EF4-FFF2-40B4-BE49-F238E27FC236}">
                  <a16:creationId xmlns:a16="http://schemas.microsoft.com/office/drawing/2014/main" id="{583D72A2-ACEF-8F4A-B808-A7EC4B6256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581423" y="2277760"/>
              <a:ext cx="469173" cy="468467"/>
            </a:xfrm>
            <a:custGeom>
              <a:avLst/>
              <a:gdLst>
                <a:gd name="T0" fmla="*/ 5689 w 6827"/>
                <a:gd name="T1" fmla="*/ 4836 h 6827"/>
                <a:gd name="T2" fmla="*/ 5323 w 6827"/>
                <a:gd name="T3" fmla="*/ 4921 h 6827"/>
                <a:gd name="T4" fmla="*/ 4599 w 6827"/>
                <a:gd name="T5" fmla="*/ 4196 h 6827"/>
                <a:gd name="T6" fmla="*/ 4836 w 6827"/>
                <a:gd name="T7" fmla="*/ 3413 h 6827"/>
                <a:gd name="T8" fmla="*/ 4599 w 6827"/>
                <a:gd name="T9" fmla="*/ 2630 h 6827"/>
                <a:gd name="T10" fmla="*/ 5115 w 6827"/>
                <a:gd name="T11" fmla="*/ 2114 h 6827"/>
                <a:gd name="T12" fmla="*/ 5689 w 6827"/>
                <a:gd name="T13" fmla="*/ 2276 h 6827"/>
                <a:gd name="T14" fmla="*/ 6827 w 6827"/>
                <a:gd name="T15" fmla="*/ 1138 h 6827"/>
                <a:gd name="T16" fmla="*/ 5689 w 6827"/>
                <a:gd name="T17" fmla="*/ 0 h 6827"/>
                <a:gd name="T18" fmla="*/ 4551 w 6827"/>
                <a:gd name="T19" fmla="*/ 1138 h 6827"/>
                <a:gd name="T20" fmla="*/ 4712 w 6827"/>
                <a:gd name="T21" fmla="*/ 1712 h 6827"/>
                <a:gd name="T22" fmla="*/ 4196 w 6827"/>
                <a:gd name="T23" fmla="*/ 2228 h 6827"/>
                <a:gd name="T24" fmla="*/ 3413 w 6827"/>
                <a:gd name="T25" fmla="*/ 1991 h 6827"/>
                <a:gd name="T26" fmla="*/ 2630 w 6827"/>
                <a:gd name="T27" fmla="*/ 2228 h 6827"/>
                <a:gd name="T28" fmla="*/ 1621 w 6827"/>
                <a:gd name="T29" fmla="*/ 1219 h 6827"/>
                <a:gd name="T30" fmla="*/ 1707 w 6827"/>
                <a:gd name="T31" fmla="*/ 853 h 6827"/>
                <a:gd name="T32" fmla="*/ 853 w 6827"/>
                <a:gd name="T33" fmla="*/ 0 h 6827"/>
                <a:gd name="T34" fmla="*/ 0 w 6827"/>
                <a:gd name="T35" fmla="*/ 853 h 6827"/>
                <a:gd name="T36" fmla="*/ 853 w 6827"/>
                <a:gd name="T37" fmla="*/ 1707 h 6827"/>
                <a:gd name="T38" fmla="*/ 1219 w 6827"/>
                <a:gd name="T39" fmla="*/ 1621 h 6827"/>
                <a:gd name="T40" fmla="*/ 2228 w 6827"/>
                <a:gd name="T41" fmla="*/ 2630 h 6827"/>
                <a:gd name="T42" fmla="*/ 1991 w 6827"/>
                <a:gd name="T43" fmla="*/ 3413 h 6827"/>
                <a:gd name="T44" fmla="*/ 2228 w 6827"/>
                <a:gd name="T45" fmla="*/ 4196 h 6827"/>
                <a:gd name="T46" fmla="*/ 1712 w 6827"/>
                <a:gd name="T47" fmla="*/ 4712 h 6827"/>
                <a:gd name="T48" fmla="*/ 1138 w 6827"/>
                <a:gd name="T49" fmla="*/ 4551 h 6827"/>
                <a:gd name="T50" fmla="*/ 0 w 6827"/>
                <a:gd name="T51" fmla="*/ 5689 h 6827"/>
                <a:gd name="T52" fmla="*/ 1138 w 6827"/>
                <a:gd name="T53" fmla="*/ 6827 h 6827"/>
                <a:gd name="T54" fmla="*/ 2276 w 6827"/>
                <a:gd name="T55" fmla="*/ 5689 h 6827"/>
                <a:gd name="T56" fmla="*/ 2114 w 6827"/>
                <a:gd name="T57" fmla="*/ 5115 h 6827"/>
                <a:gd name="T58" fmla="*/ 2630 w 6827"/>
                <a:gd name="T59" fmla="*/ 4599 h 6827"/>
                <a:gd name="T60" fmla="*/ 3413 w 6827"/>
                <a:gd name="T61" fmla="*/ 4836 h 6827"/>
                <a:gd name="T62" fmla="*/ 4196 w 6827"/>
                <a:gd name="T63" fmla="*/ 4599 h 6827"/>
                <a:gd name="T64" fmla="*/ 4921 w 6827"/>
                <a:gd name="T65" fmla="*/ 5323 h 6827"/>
                <a:gd name="T66" fmla="*/ 4836 w 6827"/>
                <a:gd name="T67" fmla="*/ 5689 h 6827"/>
                <a:gd name="T68" fmla="*/ 5689 w 6827"/>
                <a:gd name="T69" fmla="*/ 6542 h 6827"/>
                <a:gd name="T70" fmla="*/ 6542 w 6827"/>
                <a:gd name="T71" fmla="*/ 5689 h 6827"/>
                <a:gd name="T72" fmla="*/ 5689 w 6827"/>
                <a:gd name="T73" fmla="*/ 4836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27" h="6827">
                  <a:moveTo>
                    <a:pt x="5689" y="4836"/>
                  </a:moveTo>
                  <a:cubicBezTo>
                    <a:pt x="5557" y="4836"/>
                    <a:pt x="5435" y="4868"/>
                    <a:pt x="5323" y="4921"/>
                  </a:cubicBezTo>
                  <a:lnTo>
                    <a:pt x="4599" y="4196"/>
                  </a:lnTo>
                  <a:cubicBezTo>
                    <a:pt x="4748" y="3971"/>
                    <a:pt x="4836" y="3703"/>
                    <a:pt x="4836" y="3413"/>
                  </a:cubicBezTo>
                  <a:cubicBezTo>
                    <a:pt x="4836" y="3124"/>
                    <a:pt x="4748" y="2855"/>
                    <a:pt x="4599" y="2630"/>
                  </a:cubicBezTo>
                  <a:lnTo>
                    <a:pt x="5115" y="2114"/>
                  </a:lnTo>
                  <a:cubicBezTo>
                    <a:pt x="5284" y="2214"/>
                    <a:pt x="5478" y="2276"/>
                    <a:pt x="5689" y="2276"/>
                  </a:cubicBezTo>
                  <a:cubicBezTo>
                    <a:pt x="6316" y="2276"/>
                    <a:pt x="6827" y="1765"/>
                    <a:pt x="6827" y="1138"/>
                  </a:cubicBezTo>
                  <a:cubicBezTo>
                    <a:pt x="6827" y="510"/>
                    <a:pt x="6316" y="0"/>
                    <a:pt x="5689" y="0"/>
                  </a:cubicBezTo>
                  <a:cubicBezTo>
                    <a:pt x="5061" y="0"/>
                    <a:pt x="4551" y="510"/>
                    <a:pt x="4551" y="1138"/>
                  </a:cubicBezTo>
                  <a:cubicBezTo>
                    <a:pt x="4551" y="1348"/>
                    <a:pt x="4612" y="1543"/>
                    <a:pt x="4712" y="1712"/>
                  </a:cubicBezTo>
                  <a:lnTo>
                    <a:pt x="4196" y="2228"/>
                  </a:lnTo>
                  <a:cubicBezTo>
                    <a:pt x="3971" y="2079"/>
                    <a:pt x="3703" y="1991"/>
                    <a:pt x="3413" y="1991"/>
                  </a:cubicBezTo>
                  <a:cubicBezTo>
                    <a:pt x="3124" y="1991"/>
                    <a:pt x="2855" y="2079"/>
                    <a:pt x="2630" y="2228"/>
                  </a:cubicBezTo>
                  <a:lnTo>
                    <a:pt x="1621" y="1219"/>
                  </a:lnTo>
                  <a:cubicBezTo>
                    <a:pt x="1675" y="1108"/>
                    <a:pt x="1707" y="985"/>
                    <a:pt x="1707" y="853"/>
                  </a:cubicBezTo>
                  <a:cubicBezTo>
                    <a:pt x="1707" y="383"/>
                    <a:pt x="1324" y="0"/>
                    <a:pt x="853" y="0"/>
                  </a:cubicBezTo>
                  <a:cubicBezTo>
                    <a:pt x="383" y="0"/>
                    <a:pt x="0" y="383"/>
                    <a:pt x="0" y="853"/>
                  </a:cubicBezTo>
                  <a:cubicBezTo>
                    <a:pt x="0" y="1324"/>
                    <a:pt x="383" y="1707"/>
                    <a:pt x="853" y="1707"/>
                  </a:cubicBezTo>
                  <a:cubicBezTo>
                    <a:pt x="985" y="1707"/>
                    <a:pt x="1108" y="1674"/>
                    <a:pt x="1219" y="1621"/>
                  </a:cubicBezTo>
                  <a:lnTo>
                    <a:pt x="2228" y="2630"/>
                  </a:lnTo>
                  <a:cubicBezTo>
                    <a:pt x="2079" y="2855"/>
                    <a:pt x="1991" y="3124"/>
                    <a:pt x="1991" y="3413"/>
                  </a:cubicBezTo>
                  <a:cubicBezTo>
                    <a:pt x="1991" y="3703"/>
                    <a:pt x="2079" y="3971"/>
                    <a:pt x="2228" y="4196"/>
                  </a:cubicBezTo>
                  <a:lnTo>
                    <a:pt x="1712" y="4712"/>
                  </a:lnTo>
                  <a:cubicBezTo>
                    <a:pt x="1543" y="4613"/>
                    <a:pt x="1348" y="4551"/>
                    <a:pt x="1138" y="4551"/>
                  </a:cubicBezTo>
                  <a:cubicBezTo>
                    <a:pt x="510" y="4551"/>
                    <a:pt x="0" y="5061"/>
                    <a:pt x="0" y="5689"/>
                  </a:cubicBezTo>
                  <a:cubicBezTo>
                    <a:pt x="0" y="6316"/>
                    <a:pt x="510" y="6827"/>
                    <a:pt x="1138" y="6827"/>
                  </a:cubicBezTo>
                  <a:cubicBezTo>
                    <a:pt x="1765" y="6827"/>
                    <a:pt x="2276" y="6316"/>
                    <a:pt x="2276" y="5689"/>
                  </a:cubicBezTo>
                  <a:cubicBezTo>
                    <a:pt x="2276" y="5479"/>
                    <a:pt x="2214" y="5284"/>
                    <a:pt x="2114" y="5115"/>
                  </a:cubicBezTo>
                  <a:lnTo>
                    <a:pt x="2630" y="4599"/>
                  </a:lnTo>
                  <a:cubicBezTo>
                    <a:pt x="2855" y="4748"/>
                    <a:pt x="3124" y="4836"/>
                    <a:pt x="3413" y="4836"/>
                  </a:cubicBezTo>
                  <a:cubicBezTo>
                    <a:pt x="3703" y="4836"/>
                    <a:pt x="3971" y="4748"/>
                    <a:pt x="4196" y="4599"/>
                  </a:cubicBezTo>
                  <a:lnTo>
                    <a:pt x="4921" y="5323"/>
                  </a:lnTo>
                  <a:cubicBezTo>
                    <a:pt x="4868" y="5435"/>
                    <a:pt x="4836" y="5557"/>
                    <a:pt x="4836" y="5689"/>
                  </a:cubicBezTo>
                  <a:cubicBezTo>
                    <a:pt x="4836" y="6159"/>
                    <a:pt x="5218" y="6542"/>
                    <a:pt x="5689" y="6542"/>
                  </a:cubicBezTo>
                  <a:cubicBezTo>
                    <a:pt x="6159" y="6542"/>
                    <a:pt x="6542" y="6159"/>
                    <a:pt x="6542" y="5689"/>
                  </a:cubicBezTo>
                  <a:cubicBezTo>
                    <a:pt x="6542" y="5218"/>
                    <a:pt x="6159" y="4836"/>
                    <a:pt x="5689" y="4836"/>
                  </a:cubicBezTo>
                  <a:close/>
                </a:path>
              </a:pathLst>
            </a:custGeom>
            <a:solidFill>
              <a:srgbClr val="0084CF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E9E535D9-5B22-BC4E-9FFE-00C6225D30FC}"/>
                </a:ext>
              </a:extLst>
            </p:cNvPr>
            <p:cNvSpPr/>
            <p:nvPr/>
          </p:nvSpPr>
          <p:spPr>
            <a:xfrm>
              <a:off x="7116847" y="1987944"/>
              <a:ext cx="1398324" cy="1398324"/>
            </a:xfrm>
            <a:prstGeom prst="ellipse">
              <a:avLst/>
            </a:prstGeom>
            <a:noFill/>
            <a:ln w="38100">
              <a:solidFill>
                <a:srgbClr val="2684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+mj-ea"/>
                <a:ea typeface="+mj-ea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8A41E88-2A64-8C4A-BDD0-DE0AE4D0F24C}"/>
                </a:ext>
              </a:extLst>
            </p:cNvPr>
            <p:cNvSpPr txBox="1"/>
            <p:nvPr/>
          </p:nvSpPr>
          <p:spPr>
            <a:xfrm>
              <a:off x="7277006" y="2860177"/>
              <a:ext cx="10780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1200" cap="none" spc="0" normalizeH="0" baseline="-2500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通讯工具类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  <a:ea typeface="+mj-ea"/>
                </a:rPr>
                <a:t>即时通讯</a:t>
              </a:r>
              <a:endParaRPr kumimoji="0" lang="en-US" altLang="zh-CN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57" name="文本框 56">
            <a:extLst>
              <a:ext uri="{FF2B5EF4-FFF2-40B4-BE49-F238E27FC236}">
                <a16:creationId xmlns:a16="http://schemas.microsoft.com/office/drawing/2014/main" id="{82D417EF-9214-4E4E-92DA-5346635F33F1}"/>
              </a:ext>
            </a:extLst>
          </p:cNvPr>
          <p:cNvSpPr txBox="1"/>
          <p:nvPr/>
        </p:nvSpPr>
        <p:spPr>
          <a:xfrm>
            <a:off x="3467521" y="4841273"/>
            <a:ext cx="1078006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用户类</a:t>
            </a:r>
          </a:p>
        </p:txBody>
      </p: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C476AF67-7F04-8C4F-A3AC-CC847ED26315}"/>
              </a:ext>
            </a:extLst>
          </p:cNvPr>
          <p:cNvGrpSpPr/>
          <p:nvPr/>
        </p:nvGrpSpPr>
        <p:grpSpPr>
          <a:xfrm>
            <a:off x="10613479" y="5067821"/>
            <a:ext cx="1188852" cy="1191043"/>
            <a:chOff x="10013053" y="4836367"/>
            <a:chExt cx="1188852" cy="119104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CB9A6ED3-F23F-E04D-AF43-234B4EA7F83B}"/>
                </a:ext>
              </a:extLst>
            </p:cNvPr>
            <p:cNvSpPr/>
            <p:nvPr/>
          </p:nvSpPr>
          <p:spPr>
            <a:xfrm>
              <a:off x="10013053" y="4836367"/>
              <a:ext cx="1188852" cy="119104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96ACD43C-5574-6D4B-826E-57F0E8E874E6}"/>
                </a:ext>
              </a:extLst>
            </p:cNvPr>
            <p:cNvSpPr txBox="1"/>
            <p:nvPr/>
          </p:nvSpPr>
          <p:spPr>
            <a:xfrm>
              <a:off x="10087157" y="5544776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即时通讯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80F96BA2-7F61-B14F-9054-90409E7884E1}"/>
                </a:ext>
              </a:extLst>
            </p:cNvPr>
            <p:cNvSpPr txBox="1"/>
            <p:nvPr/>
          </p:nvSpPr>
          <p:spPr>
            <a:xfrm>
              <a:off x="10087157" y="5077734"/>
              <a:ext cx="1078006" cy="256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1600" baseline="-25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+mj-ea"/>
                </a:rPr>
                <a:t>。。。。</a:t>
              </a:r>
              <a:endParaRPr lang="en-US" altLang="zh-CN" sz="1600" baseline="-25000" dirty="0">
                <a:solidFill>
                  <a:prstClr val="black">
                    <a:lumMod val="85000"/>
                    <a:lumOff val="15000"/>
                  </a:prstClr>
                </a:solidFill>
                <a:latin typeface="+mj-ea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DA2E5CBC-F939-FB47-82D7-8C10619B6CD0}"/>
              </a:ext>
            </a:extLst>
          </p:cNvPr>
          <p:cNvSpPr txBox="1"/>
          <p:nvPr/>
        </p:nvSpPr>
        <p:spPr>
          <a:xfrm>
            <a:off x="3100434" y="3176553"/>
            <a:ext cx="1742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封装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8ACA604-A923-B241-AAC2-7F8F5C64D0AB}"/>
              </a:ext>
            </a:extLst>
          </p:cNvPr>
          <p:cNvSpPr/>
          <p:nvPr/>
        </p:nvSpPr>
        <p:spPr>
          <a:xfrm rot="20288711">
            <a:off x="2551164" y="2767794"/>
            <a:ext cx="6256061" cy="2218680"/>
          </a:xfrm>
          <a:custGeom>
            <a:avLst/>
            <a:gdLst>
              <a:gd name="connsiteX0" fmla="*/ 0 w 5569344"/>
              <a:gd name="connsiteY0" fmla="*/ 0 h 1775617"/>
              <a:gd name="connsiteX1" fmla="*/ 5569344 w 5569344"/>
              <a:gd name="connsiteY1" fmla="*/ 0 h 1775617"/>
              <a:gd name="connsiteX2" fmla="*/ 5569344 w 5569344"/>
              <a:gd name="connsiteY2" fmla="*/ 1775617 h 1775617"/>
              <a:gd name="connsiteX3" fmla="*/ 0 w 5569344"/>
              <a:gd name="connsiteY3" fmla="*/ 1775617 h 1775617"/>
              <a:gd name="connsiteX4" fmla="*/ 0 w 5569344"/>
              <a:gd name="connsiteY4" fmla="*/ 0 h 1775617"/>
              <a:gd name="connsiteX0" fmla="*/ 0 w 5569344"/>
              <a:gd name="connsiteY0" fmla="*/ 0 h 1775617"/>
              <a:gd name="connsiteX1" fmla="*/ 5534666 w 5569344"/>
              <a:gd name="connsiteY1" fmla="*/ 201605 h 1775617"/>
              <a:gd name="connsiteX2" fmla="*/ 5569344 w 5569344"/>
              <a:gd name="connsiteY2" fmla="*/ 1775617 h 1775617"/>
              <a:gd name="connsiteX3" fmla="*/ 0 w 5569344"/>
              <a:gd name="connsiteY3" fmla="*/ 1775617 h 1775617"/>
              <a:gd name="connsiteX4" fmla="*/ 0 w 5569344"/>
              <a:gd name="connsiteY4" fmla="*/ 0 h 1775617"/>
              <a:gd name="connsiteX0" fmla="*/ 0 w 5863846"/>
              <a:gd name="connsiteY0" fmla="*/ 0 h 1775617"/>
              <a:gd name="connsiteX1" fmla="*/ 5534666 w 5863846"/>
              <a:gd name="connsiteY1" fmla="*/ 201605 h 1775617"/>
              <a:gd name="connsiteX2" fmla="*/ 5863846 w 5863846"/>
              <a:gd name="connsiteY2" fmla="*/ 1770585 h 1775617"/>
              <a:gd name="connsiteX3" fmla="*/ 0 w 5863846"/>
              <a:gd name="connsiteY3" fmla="*/ 1775617 h 1775617"/>
              <a:gd name="connsiteX4" fmla="*/ 0 w 5863846"/>
              <a:gd name="connsiteY4" fmla="*/ 0 h 1775617"/>
              <a:gd name="connsiteX0" fmla="*/ 92251 w 5956097"/>
              <a:gd name="connsiteY0" fmla="*/ 0 h 1770585"/>
              <a:gd name="connsiteX1" fmla="*/ 5626917 w 5956097"/>
              <a:gd name="connsiteY1" fmla="*/ 201605 h 1770585"/>
              <a:gd name="connsiteX2" fmla="*/ 5956097 w 5956097"/>
              <a:gd name="connsiteY2" fmla="*/ 1770585 h 1770585"/>
              <a:gd name="connsiteX3" fmla="*/ 0 w 5956097"/>
              <a:gd name="connsiteY3" fmla="*/ 1122862 h 1770585"/>
              <a:gd name="connsiteX4" fmla="*/ 92251 w 5956097"/>
              <a:gd name="connsiteY4" fmla="*/ 0 h 1770585"/>
              <a:gd name="connsiteX0" fmla="*/ 395124 w 5956097"/>
              <a:gd name="connsiteY0" fmla="*/ 0 h 2218680"/>
              <a:gd name="connsiteX1" fmla="*/ 5626917 w 5956097"/>
              <a:gd name="connsiteY1" fmla="*/ 649700 h 2218680"/>
              <a:gd name="connsiteX2" fmla="*/ 5956097 w 5956097"/>
              <a:gd name="connsiteY2" fmla="*/ 2218680 h 2218680"/>
              <a:gd name="connsiteX3" fmla="*/ 0 w 5956097"/>
              <a:gd name="connsiteY3" fmla="*/ 1570957 h 2218680"/>
              <a:gd name="connsiteX4" fmla="*/ 395124 w 5956097"/>
              <a:gd name="connsiteY4" fmla="*/ 0 h 2218680"/>
              <a:gd name="connsiteX0" fmla="*/ 665943 w 6226916"/>
              <a:gd name="connsiteY0" fmla="*/ 0 h 2218680"/>
              <a:gd name="connsiteX1" fmla="*/ 5897736 w 6226916"/>
              <a:gd name="connsiteY1" fmla="*/ 649700 h 2218680"/>
              <a:gd name="connsiteX2" fmla="*/ 6226916 w 6226916"/>
              <a:gd name="connsiteY2" fmla="*/ 2218680 h 2218680"/>
              <a:gd name="connsiteX3" fmla="*/ 0 w 6226916"/>
              <a:gd name="connsiteY3" fmla="*/ 1785607 h 2218680"/>
              <a:gd name="connsiteX4" fmla="*/ 665943 w 6226916"/>
              <a:gd name="connsiteY4" fmla="*/ 0 h 2218680"/>
              <a:gd name="connsiteX0" fmla="*/ 695088 w 6256061"/>
              <a:gd name="connsiteY0" fmla="*/ 0 h 2218680"/>
              <a:gd name="connsiteX1" fmla="*/ 5926881 w 6256061"/>
              <a:gd name="connsiteY1" fmla="*/ 649700 h 2218680"/>
              <a:gd name="connsiteX2" fmla="*/ 6256061 w 6256061"/>
              <a:gd name="connsiteY2" fmla="*/ 2218680 h 2218680"/>
              <a:gd name="connsiteX3" fmla="*/ 0 w 6256061"/>
              <a:gd name="connsiteY3" fmla="*/ 1743130 h 2218680"/>
              <a:gd name="connsiteX4" fmla="*/ 695088 w 6256061"/>
              <a:gd name="connsiteY4" fmla="*/ 0 h 2218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6061" h="2218680">
                <a:moveTo>
                  <a:pt x="695088" y="0"/>
                </a:moveTo>
                <a:lnTo>
                  <a:pt x="5926881" y="649700"/>
                </a:lnTo>
                <a:lnTo>
                  <a:pt x="6256061" y="2218680"/>
                </a:lnTo>
                <a:lnTo>
                  <a:pt x="0" y="1743130"/>
                </a:lnTo>
                <a:lnTo>
                  <a:pt x="695088" y="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2" name="直接箭头连接符 57">
            <a:extLst>
              <a:ext uri="{FF2B5EF4-FFF2-40B4-BE49-F238E27FC236}">
                <a16:creationId xmlns:a16="http://schemas.microsoft.com/office/drawing/2014/main" id="{FC24AA5B-D39D-D94F-8414-90DBB9D50B30}"/>
              </a:ext>
            </a:extLst>
          </p:cNvPr>
          <p:cNvCxnSpPr>
            <a:cxnSpLocks/>
          </p:cNvCxnSpPr>
          <p:nvPr/>
        </p:nvCxnSpPr>
        <p:spPr>
          <a:xfrm flipV="1">
            <a:off x="4972791" y="3767102"/>
            <a:ext cx="1786791" cy="364122"/>
          </a:xfrm>
          <a:prstGeom prst="straightConnector1">
            <a:avLst/>
          </a:prstGeom>
          <a:ln w="28575">
            <a:solidFill>
              <a:srgbClr val="59BA21"/>
            </a:solidFill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DD8518C3-09C8-AA4F-9D72-3529046372EF}"/>
              </a:ext>
            </a:extLst>
          </p:cNvPr>
          <p:cNvSpPr txBox="1"/>
          <p:nvPr/>
        </p:nvSpPr>
        <p:spPr>
          <a:xfrm rot="20896057">
            <a:off x="5175621" y="3626971"/>
            <a:ext cx="1078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59BA21"/>
                </a:solidFill>
                <a:latin typeface="+mj-ea"/>
                <a:ea typeface="+mj-ea"/>
              </a:rPr>
              <a:t>参数</a:t>
            </a:r>
            <a:endParaRPr lang="en-US" altLang="zh-CN" sz="2000" dirty="0">
              <a:solidFill>
                <a:srgbClr val="59BA21"/>
              </a:solidFill>
              <a:latin typeface="+mj-ea"/>
              <a:ea typeface="+mj-ea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59BA21"/>
                </a:solidFill>
                <a:latin typeface="+mj-ea"/>
                <a:ea typeface="+mj-ea"/>
              </a:rPr>
              <a:t>调用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59BA21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71149E35-3040-B449-BFD1-FF5D11B00B7D}"/>
              </a:ext>
            </a:extLst>
          </p:cNvPr>
          <p:cNvSpPr/>
          <p:nvPr/>
        </p:nvSpPr>
        <p:spPr>
          <a:xfrm>
            <a:off x="5308270" y="4990087"/>
            <a:ext cx="6600941" cy="1387762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13EF7B19-B24A-B844-AE28-2AF0496735E9}"/>
              </a:ext>
            </a:extLst>
          </p:cNvPr>
          <p:cNvSpPr txBox="1"/>
          <p:nvPr/>
        </p:nvSpPr>
        <p:spPr>
          <a:xfrm>
            <a:off x="2976964" y="5482953"/>
            <a:ext cx="1173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不变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365942A-77A6-F945-98B8-DE179452EC19}"/>
              </a:ext>
            </a:extLst>
          </p:cNvPr>
          <p:cNvSpPr txBox="1"/>
          <p:nvPr/>
        </p:nvSpPr>
        <p:spPr>
          <a:xfrm>
            <a:off x="4207422" y="5867380"/>
            <a:ext cx="11737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noProof="0" dirty="0">
                <a:solidFill>
                  <a:srgbClr val="FF0000"/>
                </a:solidFill>
                <a:effectLst/>
                <a:uLnTx/>
                <a:uFillTx/>
                <a:latin typeface="+mj-ea"/>
                <a:ea typeface="+mj-ea"/>
              </a:rPr>
              <a:t>变化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F5CCE0C-271D-4E4E-ADDC-BDED9D81B90A}"/>
              </a:ext>
            </a:extLst>
          </p:cNvPr>
          <p:cNvGrpSpPr/>
          <p:nvPr/>
        </p:nvGrpSpPr>
        <p:grpSpPr>
          <a:xfrm>
            <a:off x="3809566" y="2048940"/>
            <a:ext cx="1934591" cy="469630"/>
            <a:chOff x="3833316" y="2048940"/>
            <a:chExt cx="1934591" cy="469630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A007A920-C8BC-074B-9D24-CCFB781AED3B}"/>
                </a:ext>
              </a:extLst>
            </p:cNvPr>
            <p:cNvSpPr/>
            <p:nvPr/>
          </p:nvSpPr>
          <p:spPr>
            <a:xfrm>
              <a:off x="3833316" y="2048940"/>
              <a:ext cx="1934591" cy="469630"/>
            </a:xfrm>
            <a:prstGeom prst="rect">
              <a:avLst/>
            </a:prstGeom>
            <a:solidFill>
              <a:srgbClr val="41A9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FDE849AF-536E-884D-9704-E6D06889D31A}"/>
                </a:ext>
              </a:extLst>
            </p:cNvPr>
            <p:cNvSpPr txBox="1"/>
            <p:nvPr/>
          </p:nvSpPr>
          <p:spPr>
            <a:xfrm>
              <a:off x="3833316" y="2068312"/>
              <a:ext cx="193459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22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终极追求目标</a:t>
              </a:r>
              <a:endPara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2E845144-B8EB-BC45-81FE-8D5868FCE7C3}"/>
              </a:ext>
            </a:extLst>
          </p:cNvPr>
          <p:cNvSpPr txBox="1"/>
          <p:nvPr/>
        </p:nvSpPr>
        <p:spPr>
          <a:xfrm>
            <a:off x="6672700" y="6512173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684D0"/>
                </a:solidFill>
                <a:latin typeface="+mj-ea"/>
                <a:ea typeface="+mj-ea"/>
              </a:rPr>
              <a:t>多态</a:t>
            </a:r>
            <a:endParaRPr kumimoji="0" lang="zh-CN" altLang="en-US" sz="2000" b="0" i="0" u="none" strike="noStrike" kern="1200" cap="none" spc="0" normalizeH="0" noProof="0" dirty="0">
              <a:solidFill>
                <a:srgbClr val="2684D0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3C2303B9-C6D8-3447-86DE-9BFD318BC410}"/>
              </a:ext>
            </a:extLst>
          </p:cNvPr>
          <p:cNvSpPr txBox="1"/>
          <p:nvPr/>
        </p:nvSpPr>
        <p:spPr>
          <a:xfrm>
            <a:off x="6515819" y="4449308"/>
            <a:ext cx="2658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dirty="0">
                <a:solidFill>
                  <a:srgbClr val="2B8CD5"/>
                </a:solidFill>
                <a:latin typeface="+mj-ea"/>
                <a:ea typeface="+mj-ea"/>
              </a:rPr>
              <a:t>继       承</a:t>
            </a:r>
            <a:endParaRPr kumimoji="0" lang="zh-CN" altLang="en-US" sz="2000" b="0" i="0" u="none" strike="noStrike" kern="1200" cap="none" spc="0" normalizeH="0" noProof="0" dirty="0">
              <a:ln>
                <a:noFill/>
              </a:ln>
              <a:solidFill>
                <a:srgbClr val="2B8CD5"/>
              </a:solidFill>
              <a:effectLst/>
              <a:uLnTx/>
              <a:uFillTx/>
              <a:latin typeface="+mj-ea"/>
              <a:ea typeface="+mj-ea"/>
            </a:endParaRPr>
          </a:p>
        </p:txBody>
      </p:sp>
      <p:cxnSp>
        <p:nvCxnSpPr>
          <p:cNvPr id="70" name="直线连接符 69">
            <a:extLst>
              <a:ext uri="{FF2B5EF4-FFF2-40B4-BE49-F238E27FC236}">
                <a16:creationId xmlns:a16="http://schemas.microsoft.com/office/drawing/2014/main" id="{00DD9660-2F29-6745-A820-AEE2B02D1B7F}"/>
              </a:ext>
            </a:extLst>
          </p:cNvPr>
          <p:cNvCxnSpPr>
            <a:cxnSpLocks/>
          </p:cNvCxnSpPr>
          <p:nvPr/>
        </p:nvCxnSpPr>
        <p:spPr>
          <a:xfrm flipV="1">
            <a:off x="3496574" y="3099092"/>
            <a:ext cx="5072264" cy="3101100"/>
          </a:xfrm>
          <a:prstGeom prst="line">
            <a:avLst/>
          </a:prstGeom>
          <a:ln w="19050">
            <a:solidFill>
              <a:srgbClr val="2684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0019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万能职场字体">
      <a:majorFont>
        <a:latin typeface="Arial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10680</TotalTime>
  <Words>1376</Words>
  <Application>Microsoft Macintosh PowerPoint</Application>
  <PresentationFormat>宽屏</PresentationFormat>
  <Paragraphs>260</Paragraphs>
  <Slides>15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Arial</vt:lpstr>
      <vt:lpstr>微软雅黑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Cao Haiou</dc:creator>
  <cp:lastModifiedBy>4102</cp:lastModifiedBy>
  <cp:revision>145</cp:revision>
  <cp:lastPrinted>2020-02-19T02:39:55Z</cp:lastPrinted>
  <dcterms:created xsi:type="dcterms:W3CDTF">2019-11-06T02:25:58Z</dcterms:created>
  <dcterms:modified xsi:type="dcterms:W3CDTF">2020-06-21T03:26:26Z</dcterms:modified>
</cp:coreProperties>
</file>

<file path=docProps/thumbnail.jpeg>
</file>